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69" r:id="rId5"/>
    <p:sldId id="275" r:id="rId6"/>
    <p:sldId id="258" r:id="rId7"/>
    <p:sldId id="284" r:id="rId8"/>
    <p:sldId id="274" r:id="rId9"/>
    <p:sldId id="267" r:id="rId10"/>
    <p:sldId id="270" r:id="rId11"/>
    <p:sldId id="271" r:id="rId12"/>
    <p:sldId id="260" r:id="rId13"/>
    <p:sldId id="261" r:id="rId14"/>
    <p:sldId id="272" r:id="rId15"/>
    <p:sldId id="263" r:id="rId16"/>
    <p:sldId id="264" r:id="rId17"/>
    <p:sldId id="265" r:id="rId18"/>
    <p:sldId id="276" r:id="rId19"/>
    <p:sldId id="266" r:id="rId20"/>
    <p:sldId id="277" r:id="rId21"/>
    <p:sldId id="278" r:id="rId22"/>
    <p:sldId id="279" r:id="rId23"/>
    <p:sldId id="280" r:id="rId24"/>
    <p:sldId id="281" r:id="rId25"/>
    <p:sldId id="282" r:id="rId26"/>
    <p:sldId id="283" r:id="rId27"/>
  </p:sldIdLst>
  <p:sldSz cx="9144000" cy="6858000" type="screen4x3"/>
  <p:notesSz cx="9144000" cy="6858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8FD07FE-5B57-4E0B-8EBA-8C827EE6F0F2}"/>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lt-LT"/>
          </a:p>
        </p:txBody>
      </p:sp>
      <p:sp>
        <p:nvSpPr>
          <p:cNvPr id="3" name="Date Placeholder 2">
            <a:extLst>
              <a:ext uri="{FF2B5EF4-FFF2-40B4-BE49-F238E27FC236}">
                <a16:creationId xmlns:a16="http://schemas.microsoft.com/office/drawing/2014/main" id="{580FC143-3319-46FB-BF66-CFCA83536BA1}"/>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D59F8C1B-28E8-432E-BCE4-8E48A450E008}" type="datetimeFigureOut">
              <a:rPr lang="lt-LT" smtClean="0"/>
              <a:t>2017-11-30</a:t>
            </a:fld>
            <a:endParaRPr lang="lt-LT"/>
          </a:p>
        </p:txBody>
      </p:sp>
      <p:sp>
        <p:nvSpPr>
          <p:cNvPr id="4" name="Footer Placeholder 3">
            <a:extLst>
              <a:ext uri="{FF2B5EF4-FFF2-40B4-BE49-F238E27FC236}">
                <a16:creationId xmlns:a16="http://schemas.microsoft.com/office/drawing/2014/main" id="{35A6AFE5-340B-4925-8CD5-938A76418166}"/>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lt-LT"/>
          </a:p>
        </p:txBody>
      </p:sp>
      <p:sp>
        <p:nvSpPr>
          <p:cNvPr id="5" name="Slide Number Placeholder 4">
            <a:extLst>
              <a:ext uri="{FF2B5EF4-FFF2-40B4-BE49-F238E27FC236}">
                <a16:creationId xmlns:a16="http://schemas.microsoft.com/office/drawing/2014/main" id="{1EDCAEED-B00C-494E-8CC1-E9B145A6ABF0}"/>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71FF78FE-7018-4AED-85CE-5CF6D62FF113}" type="slidenum">
              <a:rPr lang="lt-LT" smtClean="0"/>
              <a:t>‹#›</a:t>
            </a:fld>
            <a:endParaRPr lang="lt-LT"/>
          </a:p>
        </p:txBody>
      </p:sp>
    </p:spTree>
    <p:extLst>
      <p:ext uri="{BB962C8B-B14F-4D97-AF65-F5344CB8AC3E}">
        <p14:creationId xmlns:p14="http://schemas.microsoft.com/office/powerpoint/2010/main" val="1097765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E9AF364C-5BF5-4BDC-8183-82B702DBE260}" type="datetimeFigureOut">
              <a:rPr lang="lt-LT" smtClean="0"/>
              <a:t>2017-11-30</a:t>
            </a:fld>
            <a:endParaRPr lang="lt-LT"/>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38C68703-BFA6-4C9B-A46F-1FD2F7274A3A}" type="slidenum">
              <a:rPr lang="lt-LT" smtClean="0"/>
              <a:t>‹#›</a:t>
            </a:fld>
            <a:endParaRPr lang="lt-LT"/>
          </a:p>
        </p:txBody>
      </p:sp>
    </p:spTree>
    <p:extLst>
      <p:ext uri="{BB962C8B-B14F-4D97-AF65-F5344CB8AC3E}">
        <p14:creationId xmlns:p14="http://schemas.microsoft.com/office/powerpoint/2010/main" val="905061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8C68703-BFA6-4C9B-A46F-1FD2F7274A3A}" type="slidenum">
              <a:rPr lang="lt-LT" smtClean="0"/>
              <a:t>25</a:t>
            </a:fld>
            <a:endParaRPr lang="lt-LT"/>
          </a:p>
        </p:txBody>
      </p:sp>
    </p:spTree>
    <p:extLst>
      <p:ext uri="{BB962C8B-B14F-4D97-AF65-F5344CB8AC3E}">
        <p14:creationId xmlns:p14="http://schemas.microsoft.com/office/powerpoint/2010/main" val="651747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38C68703-BFA6-4C9B-A46F-1FD2F7274A3A}" type="slidenum">
              <a:rPr lang="lt-LT" smtClean="0"/>
              <a:t>26</a:t>
            </a:fld>
            <a:endParaRPr lang="lt-LT"/>
          </a:p>
        </p:txBody>
      </p:sp>
    </p:spTree>
    <p:extLst>
      <p:ext uri="{BB962C8B-B14F-4D97-AF65-F5344CB8AC3E}">
        <p14:creationId xmlns:p14="http://schemas.microsoft.com/office/powerpoint/2010/main" val="1261590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lt-LT"/>
          </a:p>
        </p:txBody>
      </p:sp>
      <p:sp>
        <p:nvSpPr>
          <p:cNvPr id="4" name="Date Placeholder 3"/>
          <p:cNvSpPr>
            <a:spLocks noGrp="1"/>
          </p:cNvSpPr>
          <p:nvPr>
            <p:ph type="dt" sz="half" idx="10"/>
          </p:nvPr>
        </p:nvSpPr>
        <p:spPr/>
        <p:txBody>
          <a:bodyPr/>
          <a:lstStyle/>
          <a:p>
            <a:fld id="{14573B26-5290-4023-B7EB-186D44152B7F}" type="datetimeFigureOut">
              <a:rPr lang="lt-LT" smtClean="0"/>
              <a:pPr/>
              <a:t>2017-11-30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EAC7C39-EF9D-4CDC-8664-08F69DC46D98}"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14573B26-5290-4023-B7EB-186D44152B7F}" type="datetimeFigureOut">
              <a:rPr lang="lt-LT" smtClean="0"/>
              <a:pPr/>
              <a:t>2017-11-30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EAC7C39-EF9D-4CDC-8664-08F69DC46D98}"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14573B26-5290-4023-B7EB-186D44152B7F}" type="datetimeFigureOut">
              <a:rPr lang="lt-LT" smtClean="0"/>
              <a:pPr/>
              <a:t>2017-11-30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EAC7C39-EF9D-4CDC-8664-08F69DC46D98}"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14573B26-5290-4023-B7EB-186D44152B7F}" type="datetimeFigureOut">
              <a:rPr lang="lt-LT" smtClean="0"/>
              <a:pPr/>
              <a:t>2017-11-30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EAC7C39-EF9D-4CDC-8664-08F69DC46D98}"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573B26-5290-4023-B7EB-186D44152B7F}" type="datetimeFigureOut">
              <a:rPr lang="lt-LT" smtClean="0"/>
              <a:pPr/>
              <a:t>2017-11-30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EAC7C39-EF9D-4CDC-8664-08F69DC46D98}" type="slidenum">
              <a:rPr lang="lt-LT" smtClean="0"/>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4"/>
          <p:cNvSpPr>
            <a:spLocks noGrp="1"/>
          </p:cNvSpPr>
          <p:nvPr>
            <p:ph type="dt" sz="half" idx="10"/>
          </p:nvPr>
        </p:nvSpPr>
        <p:spPr/>
        <p:txBody>
          <a:bodyPr/>
          <a:lstStyle/>
          <a:p>
            <a:fld id="{14573B26-5290-4023-B7EB-186D44152B7F}" type="datetimeFigureOut">
              <a:rPr lang="lt-LT" smtClean="0"/>
              <a:pPr/>
              <a:t>2017-11-30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EAC7C39-EF9D-4CDC-8664-08F69DC46D98}"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6"/>
          <p:cNvSpPr>
            <a:spLocks noGrp="1"/>
          </p:cNvSpPr>
          <p:nvPr>
            <p:ph type="dt" sz="half" idx="10"/>
          </p:nvPr>
        </p:nvSpPr>
        <p:spPr/>
        <p:txBody>
          <a:bodyPr/>
          <a:lstStyle/>
          <a:p>
            <a:fld id="{14573B26-5290-4023-B7EB-186D44152B7F}" type="datetimeFigureOut">
              <a:rPr lang="lt-LT" smtClean="0"/>
              <a:pPr/>
              <a:t>2017-11-30</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BEAC7C39-EF9D-4CDC-8664-08F69DC46D98}" type="slidenum">
              <a:rPr lang="lt-LT" smtClean="0"/>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2"/>
          <p:cNvSpPr>
            <a:spLocks noGrp="1"/>
          </p:cNvSpPr>
          <p:nvPr>
            <p:ph type="dt" sz="half" idx="10"/>
          </p:nvPr>
        </p:nvSpPr>
        <p:spPr/>
        <p:txBody>
          <a:bodyPr/>
          <a:lstStyle/>
          <a:p>
            <a:fld id="{14573B26-5290-4023-B7EB-186D44152B7F}" type="datetimeFigureOut">
              <a:rPr lang="lt-LT" smtClean="0"/>
              <a:pPr/>
              <a:t>2017-11-30</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BEAC7C39-EF9D-4CDC-8664-08F69DC46D98}"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73B26-5290-4023-B7EB-186D44152B7F}" type="datetimeFigureOut">
              <a:rPr lang="lt-LT" smtClean="0"/>
              <a:pPr/>
              <a:t>2017-11-30</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BEAC7C39-EF9D-4CDC-8664-08F69DC46D98}"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573B26-5290-4023-B7EB-186D44152B7F}" type="datetimeFigureOut">
              <a:rPr lang="lt-LT" smtClean="0"/>
              <a:pPr/>
              <a:t>2017-11-30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EAC7C39-EF9D-4CDC-8664-08F69DC46D98}"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573B26-5290-4023-B7EB-186D44152B7F}" type="datetimeFigureOut">
              <a:rPr lang="lt-LT" smtClean="0"/>
              <a:pPr/>
              <a:t>2017-11-30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EAC7C39-EF9D-4CDC-8664-08F69DC46D98}" type="slidenum">
              <a:rPr lang="lt-LT" smtClean="0"/>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73B26-5290-4023-B7EB-186D44152B7F}" type="datetimeFigureOut">
              <a:rPr lang="lt-LT" smtClean="0"/>
              <a:pPr/>
              <a:t>2017-11-30</a:t>
            </a:fld>
            <a:endParaRPr lang="lt-L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AC7C39-EF9D-4CDC-8664-08F69DC46D98}"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50306"/>
          </a:xfrm>
        </p:spPr>
        <p:txBody>
          <a:bodyPr>
            <a:noAutofit/>
          </a:bodyPr>
          <a:lstStyle/>
          <a:p>
            <a:r>
              <a:rPr lang="lt-LT" sz="4000" b="1" dirty="0">
                <a:solidFill>
                  <a:srgbClr val="FFC000"/>
                </a:solidFill>
              </a:rPr>
              <a:t>Suinteresuotų asmenų (visuomenės) teisės teisminiame procese</a:t>
            </a:r>
            <a:r>
              <a:rPr lang="en-US" sz="4000" b="1" dirty="0">
                <a:solidFill>
                  <a:srgbClr val="FFC000"/>
                </a:solidFill>
              </a:rPr>
              <a:t>,</a:t>
            </a:r>
            <a:r>
              <a:rPr lang="lt-LT" sz="4000" b="1" dirty="0">
                <a:solidFill>
                  <a:srgbClr val="FFC000"/>
                </a:solidFill>
              </a:rPr>
              <a:t> </a:t>
            </a:r>
            <a:br>
              <a:rPr lang="lt-LT" sz="4000" b="1" dirty="0">
                <a:solidFill>
                  <a:srgbClr val="FFC000"/>
                </a:solidFill>
              </a:rPr>
            </a:br>
            <a:r>
              <a:rPr lang="lt-LT" sz="4000" b="1" dirty="0">
                <a:solidFill>
                  <a:srgbClr val="FFC000"/>
                </a:solidFill>
              </a:rPr>
              <a:t>ginčijant  su statyba susijusius administracinius sprendimus</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sz="half" idx="1"/>
          </p:nvPr>
        </p:nvSpPr>
        <p:spPr>
          <a:xfrm>
            <a:off x="457200" y="3475856"/>
            <a:ext cx="4038600" cy="2761455"/>
          </a:xfrm>
        </p:spPr>
        <p:txBody>
          <a:bodyPr>
            <a:normAutofit fontScale="92500" lnSpcReduction="10000"/>
          </a:bodyPr>
          <a:lstStyle/>
          <a:p>
            <a:pPr algn="just"/>
            <a:r>
              <a:rPr lang="lt-LT" sz="2400" dirty="0">
                <a:solidFill>
                  <a:srgbClr val="FFC000"/>
                </a:solidFill>
                <a:ea typeface="+mj-ea"/>
                <a:cs typeface="+mj-cs"/>
              </a:rPr>
              <a:t>Mokymai - seminaras Lietuvos ir Vilniaus bendruomenių nariams</a:t>
            </a:r>
          </a:p>
          <a:p>
            <a:pPr algn="just"/>
            <a:endParaRPr lang="lt-LT" sz="1200" dirty="0">
              <a:solidFill>
                <a:srgbClr val="FFC000"/>
              </a:solidFill>
              <a:ea typeface="+mj-ea"/>
              <a:cs typeface="+mj-cs"/>
            </a:endParaRPr>
          </a:p>
          <a:p>
            <a:pPr algn="just"/>
            <a:r>
              <a:rPr lang="lt-LT" sz="2400" dirty="0">
                <a:solidFill>
                  <a:srgbClr val="FFC000"/>
                </a:solidFill>
                <a:ea typeface="+mj-ea"/>
                <a:cs typeface="+mj-cs"/>
              </a:rPr>
              <a:t>„Statybų reguliavimo ir detaliojo planavimo kontrolės iššūkiai bendruomenėse”</a:t>
            </a:r>
          </a:p>
          <a:p>
            <a:endParaRPr lang="lt-LT" sz="2400" dirty="0"/>
          </a:p>
        </p:txBody>
      </p:sp>
      <p:sp>
        <p:nvSpPr>
          <p:cNvPr id="5" name="Content Placeholder 4">
            <a:extLst>
              <a:ext uri="{FF2B5EF4-FFF2-40B4-BE49-F238E27FC236}">
                <a16:creationId xmlns:a16="http://schemas.microsoft.com/office/drawing/2014/main" id="{9CF3AC75-9AA0-49BE-B58C-D3129A846E7B}"/>
              </a:ext>
            </a:extLst>
          </p:cNvPr>
          <p:cNvSpPr>
            <a:spLocks noGrp="1"/>
          </p:cNvSpPr>
          <p:nvPr>
            <p:ph sz="half" idx="2"/>
          </p:nvPr>
        </p:nvSpPr>
        <p:spPr>
          <a:xfrm>
            <a:off x="4648200" y="3429000"/>
            <a:ext cx="4038600" cy="2678289"/>
          </a:xfrm>
        </p:spPr>
        <p:txBody>
          <a:bodyPr>
            <a:normAutofit fontScale="92500" lnSpcReduction="10000"/>
          </a:bodyPr>
          <a:lstStyle/>
          <a:p>
            <a:pPr marL="0" indent="0">
              <a:buNone/>
            </a:pPr>
            <a:endParaRPr lang="lt-LT" sz="2400" b="1" dirty="0">
              <a:solidFill>
                <a:srgbClr val="FFC000"/>
              </a:solidFill>
              <a:ea typeface="+mj-ea"/>
              <a:cs typeface="+mj-cs"/>
            </a:endParaRPr>
          </a:p>
          <a:p>
            <a:pPr marL="0" indent="0" algn="r">
              <a:buNone/>
            </a:pPr>
            <a:r>
              <a:rPr lang="lt-LT" sz="2400" dirty="0">
                <a:solidFill>
                  <a:srgbClr val="FFC000"/>
                </a:solidFill>
                <a:ea typeface="+mj-ea"/>
                <a:cs typeface="+mj-cs"/>
              </a:rPr>
              <a:t>Advokatas Kristijonas </a:t>
            </a:r>
            <a:r>
              <a:rPr lang="lt-LT" sz="2400" dirty="0" err="1">
                <a:solidFill>
                  <a:srgbClr val="FFC000"/>
                </a:solidFill>
                <a:ea typeface="+mj-ea"/>
                <a:cs typeface="+mj-cs"/>
              </a:rPr>
              <a:t>Paliutis</a:t>
            </a:r>
            <a:endParaRPr lang="lt-LT" sz="2400" dirty="0">
              <a:solidFill>
                <a:srgbClr val="FFC000"/>
              </a:solidFill>
              <a:ea typeface="+mj-ea"/>
              <a:cs typeface="+mj-cs"/>
            </a:endParaRPr>
          </a:p>
          <a:p>
            <a:pPr marL="0" indent="0" algn="r">
              <a:buNone/>
            </a:pPr>
            <a:endParaRPr lang="lt-LT" sz="2400" dirty="0">
              <a:solidFill>
                <a:srgbClr val="FFC000"/>
              </a:solidFill>
              <a:ea typeface="+mj-ea"/>
              <a:cs typeface="+mj-cs"/>
            </a:endParaRPr>
          </a:p>
          <a:p>
            <a:pPr marL="0" indent="0" algn="r">
              <a:buNone/>
            </a:pPr>
            <a:endParaRPr lang="lt-LT" sz="2400" dirty="0">
              <a:solidFill>
                <a:srgbClr val="FFC000"/>
              </a:solidFill>
              <a:ea typeface="+mj-ea"/>
              <a:cs typeface="+mj-cs"/>
            </a:endParaRPr>
          </a:p>
          <a:p>
            <a:pPr marL="0" indent="0" algn="r">
              <a:buNone/>
            </a:pPr>
            <a:r>
              <a:rPr lang="lt-LT" sz="2400" dirty="0">
                <a:solidFill>
                  <a:srgbClr val="FFC000"/>
                </a:solidFill>
                <a:ea typeface="+mj-ea"/>
                <a:cs typeface="+mj-cs"/>
              </a:rPr>
              <a:t>Šedbaro advokatų profesinė bendrija</a:t>
            </a:r>
          </a:p>
          <a:p>
            <a:pPr marL="0" indent="0" algn="r">
              <a:buNone/>
            </a:pPr>
            <a:r>
              <a:rPr lang="lt-LT" sz="2400" dirty="0">
                <a:solidFill>
                  <a:srgbClr val="FFC000"/>
                </a:solidFill>
                <a:ea typeface="+mj-ea"/>
                <a:cs typeface="+mj-cs"/>
              </a:rPr>
              <a:t>2017-11-30</a:t>
            </a:r>
          </a:p>
          <a:p>
            <a:pPr marL="0" indent="0">
              <a:buNone/>
            </a:pPr>
            <a:endParaRPr lang="lt-LT"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2800" b="1" dirty="0">
                <a:solidFill>
                  <a:srgbClr val="FFC000"/>
                </a:solidFill>
              </a:rPr>
              <a:t>Lietuvos vyriausiojo administracinio teismo </a:t>
            </a:r>
            <a:br>
              <a:rPr lang="en-US" sz="2800" b="1" dirty="0">
                <a:solidFill>
                  <a:srgbClr val="FFC000"/>
                </a:solidFill>
              </a:rPr>
            </a:br>
            <a:r>
              <a:rPr lang="es-ES" sz="2800" b="1" dirty="0">
                <a:solidFill>
                  <a:srgbClr val="FFC000"/>
                </a:solidFill>
              </a:rPr>
              <a:t>2006-06-08 </a:t>
            </a:r>
            <a:r>
              <a:rPr lang="lt-LT" sz="2800" b="1" dirty="0">
                <a:solidFill>
                  <a:srgbClr val="FFC000"/>
                </a:solidFill>
              </a:rPr>
              <a:t>nutartis, </a:t>
            </a:r>
            <a:r>
              <a:rPr lang="lt-LT" sz="2800" b="1" dirty="0" err="1">
                <a:solidFill>
                  <a:srgbClr val="FFC000"/>
                </a:solidFill>
              </a:rPr>
              <a:t>Adm</a:t>
            </a:r>
            <a:r>
              <a:rPr lang="en-US" sz="2800" b="1" dirty="0">
                <a:solidFill>
                  <a:srgbClr val="FFC000"/>
                </a:solidFill>
              </a:rPr>
              <a:t>. </a:t>
            </a:r>
            <a:r>
              <a:rPr lang="lt-LT" sz="2800" b="1" dirty="0">
                <a:solidFill>
                  <a:srgbClr val="FFC000"/>
                </a:solidFill>
              </a:rPr>
              <a:t>byla Nr. A11 – 792/2006</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a:xfrm>
            <a:off x="457200" y="1600200"/>
            <a:ext cx="8363272" cy="4525963"/>
          </a:xfrm>
        </p:spPr>
        <p:txBody>
          <a:bodyPr>
            <a:normAutofit fontScale="92500" lnSpcReduction="20000"/>
          </a:bodyPr>
          <a:lstStyle/>
          <a:p>
            <a:pPr algn="just"/>
            <a:r>
              <a:rPr lang="lt-LT" sz="2000" dirty="0">
                <a:solidFill>
                  <a:srgbClr val="FFC000"/>
                </a:solidFill>
              </a:rPr>
              <a:t>Lietuvos vyriausiasis administracinis teismas 2006-06-08 d. nutartimi atnaujino procesą Lietuvos vyriausiojo administracinio teismo administracinėje byloje Nr. A11-792/2006:</a:t>
            </a:r>
          </a:p>
          <a:p>
            <a:pPr algn="just"/>
            <a:r>
              <a:rPr lang="lt-LT" sz="2000" dirty="0">
                <a:solidFill>
                  <a:srgbClr val="FFC000"/>
                </a:solidFill>
              </a:rPr>
              <a:t>,,teisėjų kolegijos išvados kelia abejonių dėl jų atitikties susiklosčiusiai administracinių teismų praktikai panašiose bylose (administracinė byla Nr. A14 54/2005, Nr. A10-260/2005, Nr. A11-212/2005; ABTĮ 153 str. 2 d. 12 p.). Remiantis šia Lietuvos vyriausiojo administracinio teismo praktika, sprendžiant bylas pagal privačių asmenų skundus dėl teritorijos detaliųjų planų, kuriuose suplanuoti statiniai, bei statybos leidimų teisėtumo, vertinama tų administracinių sprendimų įtaka privačių asmenų, kurių gyvenamoji ar ūkinės veiklos vieta yra tiesiogiai susijusi su ginčijamuose aktuose suplanuotomis teritorijomis ir suprojektuotais statiniais, teisėtiems interesams. Šios teisminės praktikos analizės pagrindu, Lietuvos vyriausiojo administracinio teismo pirmininkas padarė prielaidą, kad nagrinėjamoje byloje Lietuvos vyriausiojo administracinio teismo teisėjų kolegija, pareiškėjų interesus sutapatindama su visuomenės interesais, galėjo nukrypti nuo susiklosčiusios administracinių teismų praktikos“.</a:t>
            </a:r>
          </a:p>
        </p:txBody>
      </p:sp>
    </p:spTree>
    <p:extLst>
      <p:ext uri="{BB962C8B-B14F-4D97-AF65-F5344CB8AC3E}">
        <p14:creationId xmlns:p14="http://schemas.microsoft.com/office/powerpoint/2010/main" val="224231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t-BR" sz="2800" b="1" dirty="0">
                <a:solidFill>
                  <a:srgbClr val="FFC000"/>
                </a:solidFill>
              </a:rPr>
              <a:t>Lietuvos vyriausiasis administracinis teismas</a:t>
            </a:r>
            <a:r>
              <a:rPr lang="lt-LT" sz="2800" b="1" dirty="0">
                <a:solidFill>
                  <a:srgbClr val="FFC000"/>
                </a:solidFill>
              </a:rPr>
              <a:t>,</a:t>
            </a:r>
            <a:r>
              <a:rPr lang="pt-BR" sz="2800" b="1" dirty="0">
                <a:solidFill>
                  <a:srgbClr val="FFC000"/>
                </a:solidFill>
              </a:rPr>
              <a:t> administracinė byl</a:t>
            </a:r>
            <a:r>
              <a:rPr lang="lt-LT" sz="2800" b="1" dirty="0">
                <a:solidFill>
                  <a:srgbClr val="FFC000"/>
                </a:solidFill>
              </a:rPr>
              <a:t>a</a:t>
            </a:r>
            <a:r>
              <a:rPr lang="pt-BR" sz="2800" b="1" dirty="0">
                <a:solidFill>
                  <a:srgbClr val="FFC000"/>
                </a:solidFill>
              </a:rPr>
              <a:t> Nr. A7-1638/2005</a:t>
            </a:r>
            <a:endParaRPr lang="lt-LT" sz="2800" b="1" dirty="0">
              <a:solidFill>
                <a:srgbClr val="FFC000"/>
              </a:solidFill>
            </a:endParaRP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p:txBody>
          <a:bodyPr>
            <a:normAutofit fontScale="85000" lnSpcReduction="10000"/>
          </a:bodyPr>
          <a:lstStyle/>
          <a:p>
            <a:pPr marL="0" indent="0" algn="just">
              <a:buNone/>
            </a:pPr>
            <a:r>
              <a:rPr lang="lt-LT" sz="2400" dirty="0">
                <a:solidFill>
                  <a:srgbClr val="FFC000"/>
                </a:solidFill>
              </a:rPr>
              <a:t>Nagrinėdamas privataus asmens skundą dėl Vilniaus miesto savivaldybės sprendimo patvirtinti atitinkamų sklypų detalųjį planą bei vertindamas, ar pareiškėjas turi teisę kreiptis į teismą pagal ABTĮ 5 straipsnį, konstatavo, kad ,,teisė gintis nuo pažeidimų pirmiausia kildinama iš nuosavybės teisės į nekilnojamąjį daiktą, kurio naudojimo sąlygoms tiesioginė įtaka daroma planuojamos teritorijos sprendiniais. Tokia įtaka nėra draudžiama, tačiau ji (sprendiniai) turi atitikti teisės aktų, užtikrinančių siekiamų tikslų ir kylančių neigiamų pasekmių proporcingumą, reikalavimus. Tik tokiu atveju yra pagrindas konstatuoti, jog planuojamoje teritorijoje nekilnojamąjį daiktą turinčio savininko teisių įgyvendinimo sąlygos keičiamos teisėtai”. Teisėjų kolegija nurodė, kad pareiškėjo, kuris turi nuosavybės teisę į butą gyvenamajame name, patenkančiame į planuojamos teritorijos ribas, teisėms ginčijamas sprendimas dėl detaliojo plano patvirtinimo turi įtakos, taigi jis turi teisę tokį sprendimą ginčyti manydamas, jog šiuo teisės aktu be teisėto pagrindo keičiamos ar panaikinamos jo įstatymu saugomos teisės bei teisėti interesai.</a:t>
            </a:r>
          </a:p>
        </p:txBody>
      </p:sp>
    </p:spTree>
    <p:extLst>
      <p:ext uri="{BB962C8B-B14F-4D97-AF65-F5344CB8AC3E}">
        <p14:creationId xmlns:p14="http://schemas.microsoft.com/office/powerpoint/2010/main" val="535934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t-BR" sz="2800" b="1" dirty="0">
                <a:solidFill>
                  <a:srgbClr val="FFC000"/>
                </a:solidFill>
              </a:rPr>
              <a:t>Lietuvos vyriausiais administracinis teismas</a:t>
            </a:r>
            <a:r>
              <a:rPr lang="lt-LT" sz="2800" b="1" dirty="0">
                <a:solidFill>
                  <a:srgbClr val="FFC000"/>
                </a:solidFill>
              </a:rPr>
              <a:t>,</a:t>
            </a:r>
            <a:r>
              <a:rPr lang="pt-BR" sz="2800" b="1" dirty="0">
                <a:solidFill>
                  <a:srgbClr val="FFC000"/>
                </a:solidFill>
              </a:rPr>
              <a:t> administracinė byl</a:t>
            </a:r>
            <a:r>
              <a:rPr lang="lt-LT" sz="2800" b="1" dirty="0">
                <a:solidFill>
                  <a:srgbClr val="FFC000"/>
                </a:solidFill>
              </a:rPr>
              <a:t>a</a:t>
            </a:r>
            <a:r>
              <a:rPr lang="pt-BR" sz="2800" b="1" dirty="0">
                <a:solidFill>
                  <a:srgbClr val="FFC000"/>
                </a:solidFill>
              </a:rPr>
              <a:t> Nr. A2-1372/2005</a:t>
            </a:r>
            <a:endParaRPr lang="lt-LT" sz="2800" b="1" dirty="0">
              <a:solidFill>
                <a:srgbClr val="FFC000"/>
              </a:solidFill>
            </a:endParaRP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p:txBody>
          <a:bodyPr>
            <a:normAutofit fontScale="77500" lnSpcReduction="20000"/>
          </a:bodyPr>
          <a:lstStyle/>
          <a:p>
            <a:pPr algn="just"/>
            <a:r>
              <a:rPr lang="lt-LT" sz="2400" dirty="0">
                <a:solidFill>
                  <a:srgbClr val="FFC000"/>
                </a:solidFill>
              </a:rPr>
              <a:t>Nagrinėdamas statybos leidimo panaikinimo klausimą pagal </a:t>
            </a:r>
            <a:r>
              <a:rPr lang="lt-LT" sz="2400" i="1" dirty="0" err="1">
                <a:solidFill>
                  <a:srgbClr val="FFC000"/>
                </a:solidFill>
              </a:rPr>
              <a:t>inter</a:t>
            </a:r>
            <a:r>
              <a:rPr lang="lt-LT" sz="2400" i="1" dirty="0">
                <a:solidFill>
                  <a:srgbClr val="FFC000"/>
                </a:solidFill>
              </a:rPr>
              <a:t> alia </a:t>
            </a:r>
            <a:r>
              <a:rPr lang="lt-LT" sz="2400" dirty="0">
                <a:solidFill>
                  <a:srgbClr val="FFC000"/>
                </a:solidFill>
              </a:rPr>
              <a:t>ir privačių asmenų skundus, konstatavo, kad ,,apelianto Klaipėdos rajono savivaldybės administracijos argumentas, kad pareiškėjai &lt;…&gt; neturėjo teisės kreiptis į teismą, nes pagal Statybos įstatymo 20 straipsnio 10 dalį, 23 straipsnio 18 dalies 2 punktą ir 19 dalį tik apskrities viršininko administracija, Vyriausybės atstovas, arba Valstybinė teritorijų planavimo ir statybos inspekcija gali kreiptis į teismą dėl statybos leidimo panaikinimo, nepagrįstas. Kaip teisingai nurodė pirmosios instancijos teismas, asmuo, manydamas, kad jo teisės ar teisėti interesai pažeisti, turi teisę juos ginti teisme (Lietuvos Respublikos Konstitucijos 30 str. 1 d., Administracinių bylų teisenos įstatymo 5 str. 1 d.). Šios teisės absoliutumą ir svarbą ne kartą savo nutarimuose pabrėžė Konstitucinis Teismas. Pavyzdžiui, 2000 m. birželio 30 d. nutarime pažymėta, kad „asmens teisių ir laisvių teisminio gynimo garantija – esminis asmens teisių ir laisvių konstitucinio instituto elementas.“ Šios piliečių teisės negali eliminuoti viešojo administravimo institucijai suteikta teisė kreiptis į teismą dėl pažeidimų, nustatytų atliekant kontrolės ar priežiūros funkcijas. Be to, teisėjų kolegija nurodė, kad ,,kadangi statyba vyksta žemės sklype, besiribojančiame su pareiškėjų sklypais, vadinasi, pastatyti objektai turės įtakos pareiškėjų teisėms ir teisėtiems interesams”. </a:t>
            </a:r>
          </a:p>
        </p:txBody>
      </p:sp>
    </p:spTree>
    <p:extLst>
      <p:ext uri="{BB962C8B-B14F-4D97-AF65-F5344CB8AC3E}">
        <p14:creationId xmlns:p14="http://schemas.microsoft.com/office/powerpoint/2010/main" val="3639601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2400" b="1" dirty="0">
                <a:solidFill>
                  <a:srgbClr val="FFC000"/>
                </a:solidFill>
              </a:rPr>
              <a:t>Dėl kriterijų atribojant, kada ginamas viešasis interesas, o kada pareiškėjas gina savo subjektines teises ar įstatymo saugomus interesus </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p:txBody>
          <a:bodyPr>
            <a:normAutofit fontScale="85000" lnSpcReduction="20000"/>
          </a:bodyPr>
          <a:lstStyle/>
          <a:p>
            <a:pPr marL="0" indent="0" algn="just">
              <a:buNone/>
            </a:pPr>
            <a:r>
              <a:rPr lang="lt-LT" sz="2400" dirty="0">
                <a:solidFill>
                  <a:srgbClr val="FFC000"/>
                </a:solidFill>
              </a:rPr>
              <a:t>Tada, kai pareiškėjas savo reikalavimą grindžia savo privačių subjektyvių teisių ar interesų pažeidimu, vertintina, jog pareiškėjas kreipėsi CPK 5 </a:t>
            </a:r>
            <a:r>
              <a:rPr lang="en-US" sz="2400" dirty="0">
                <a:solidFill>
                  <a:srgbClr val="FFC000"/>
                </a:solidFill>
              </a:rPr>
              <a:t>str. </a:t>
            </a:r>
            <a:r>
              <a:rPr lang="lt-LT" sz="2400" dirty="0">
                <a:solidFill>
                  <a:srgbClr val="FFC000"/>
                </a:solidFill>
              </a:rPr>
              <a:t>ir ABTĮ </a:t>
            </a:r>
            <a:r>
              <a:rPr lang="en-US" sz="2400" dirty="0">
                <a:solidFill>
                  <a:srgbClr val="FFC000"/>
                </a:solidFill>
              </a:rPr>
              <a:t>5 str. </a:t>
            </a:r>
            <a:r>
              <a:rPr lang="lt-LT" sz="2400" dirty="0">
                <a:solidFill>
                  <a:srgbClr val="FFC000"/>
                </a:solidFill>
              </a:rPr>
              <a:t>tvarka gindamas savo paties pažeistą ar ginčijamą subjektinę teisę arba įstatymų saugomą interesą. </a:t>
            </a:r>
            <a:endParaRPr lang="en-US" sz="2400" dirty="0">
              <a:solidFill>
                <a:srgbClr val="FFC000"/>
              </a:solidFill>
            </a:endParaRPr>
          </a:p>
          <a:p>
            <a:pPr marL="0" indent="0" algn="just">
              <a:buNone/>
            </a:pPr>
            <a:r>
              <a:rPr lang="en-US" sz="2400" dirty="0">
                <a:solidFill>
                  <a:srgbClr val="FFC000"/>
                </a:solidFill>
              </a:rPr>
              <a:t>T</a:t>
            </a:r>
            <a:r>
              <a:rPr lang="lt-LT" sz="2400" dirty="0" err="1">
                <a:solidFill>
                  <a:srgbClr val="FFC000"/>
                </a:solidFill>
              </a:rPr>
              <a:t>ais</a:t>
            </a:r>
            <a:r>
              <a:rPr lang="lt-LT" sz="2400" dirty="0">
                <a:solidFill>
                  <a:srgbClr val="FFC000"/>
                </a:solidFill>
              </a:rPr>
              <a:t> atvejais, kai pareiškėjas savo skundą grindžia tuo, kas yra reikšminga, reikalinga, vertinga visuomenei ar jos daliai, vertintina, kad pareiškėjas kreipėsi į teismą gindamas viešąjį interesą</a:t>
            </a:r>
            <a:r>
              <a:rPr lang="en-US" sz="2400" dirty="0">
                <a:solidFill>
                  <a:srgbClr val="FFC000"/>
                </a:solidFill>
              </a:rPr>
              <a:t>.</a:t>
            </a:r>
          </a:p>
          <a:p>
            <a:pPr marL="0" indent="0" algn="just">
              <a:buNone/>
            </a:pPr>
            <a:r>
              <a:rPr lang="lt-LT" sz="2400" dirty="0">
                <a:solidFill>
                  <a:srgbClr val="FFC000"/>
                </a:solidFill>
              </a:rPr>
              <a:t> Asmens subjektinė teisė ar įstatymo saugomas interesas yra visų pirma konkretaus asmens vertybė, ji yra reikšminga, reikalinga, vertinga konkrečiam teisės subjektui. Akivaizdu, jog galima situacija, kad asmens subjektinė teisė ar įstatymo saugomas interesas bus akumuliuota tam tikru mastu su tuo, kas reikšminga, reikalinga, vertinga ne tik konkrečiam subjektui, bet ir visuomenei ir jos daliai; o asmuo, teisme apgindamas savo subjektinę teisę ar įstatymo saugomą interesą, tuo pačiu tam tikru mastu turėtų įtakos viešojo intereso apsaugai. Šiuo atveju negalima teigti, kad esant tokioms aplinkybėms asmuo praranda teisę kreiptis į teismą gindamas savo subjektinę teisę ar įstatymo saugomą interesą, kadangi tai nėra nustatyta įstatymu. </a:t>
            </a:r>
          </a:p>
        </p:txBody>
      </p:sp>
    </p:spTree>
    <p:extLst>
      <p:ext uri="{BB962C8B-B14F-4D97-AF65-F5344CB8AC3E}">
        <p14:creationId xmlns:p14="http://schemas.microsoft.com/office/powerpoint/2010/main" val="3843504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2800" b="1" dirty="0">
                <a:solidFill>
                  <a:srgbClr val="FFC000"/>
                </a:solidFill>
              </a:rPr>
              <a:t>Lietuvos vyriausiojo administracinio teismo </a:t>
            </a:r>
            <a:br>
              <a:rPr lang="en-US" sz="2800" b="1" dirty="0">
                <a:solidFill>
                  <a:srgbClr val="FFC000"/>
                </a:solidFill>
              </a:rPr>
            </a:br>
            <a:r>
              <a:rPr lang="fi-FI" sz="2800" b="1" dirty="0">
                <a:solidFill>
                  <a:srgbClr val="FFC000"/>
                </a:solidFill>
              </a:rPr>
              <a:t>2007-01-19 nutartis, </a:t>
            </a:r>
            <a:r>
              <a:rPr lang="lt-LT" sz="2800" b="1" dirty="0" err="1">
                <a:solidFill>
                  <a:srgbClr val="FFC000"/>
                </a:solidFill>
              </a:rPr>
              <a:t>Adm</a:t>
            </a:r>
            <a:r>
              <a:rPr lang="en-US" sz="2800" b="1" dirty="0">
                <a:solidFill>
                  <a:srgbClr val="FFC000"/>
                </a:solidFill>
              </a:rPr>
              <a:t>. </a:t>
            </a:r>
            <a:r>
              <a:rPr lang="lt-LT" sz="2800" b="1" dirty="0">
                <a:solidFill>
                  <a:srgbClr val="FFC000"/>
                </a:solidFill>
              </a:rPr>
              <a:t>byla Nr. A3-64-07 </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p:txBody>
          <a:bodyPr>
            <a:normAutofit fontScale="62500" lnSpcReduction="20000"/>
          </a:bodyPr>
          <a:lstStyle/>
          <a:p>
            <a:pPr marL="0" indent="0" algn="just">
              <a:buNone/>
            </a:pPr>
            <a:r>
              <a:rPr lang="lt-LT" sz="2400" dirty="0">
                <a:solidFill>
                  <a:srgbClr val="FFC000"/>
                </a:solidFill>
              </a:rPr>
              <a:t>Sistemiškai vertinant Administracinių bylų teisenos įstatymo 5 straipsnio 1 dalį, 3 dalies 1 punktą ir 3 punktą, 56 straipsnio 1 dalį, darytina išvada, kad tada, kai pareiškėjas reikalavimą grindžia savo privačių subjektyvių teisių ar interesų pažeidimu, vertintina, jog pareiškėjas kreipėsi Administracinių bylų teisenos įstatymo 5 straipsnio 1 dalies tvarka gindamas savo paties pažeistą ar ginčijamą subjektinę teisę arba įstatymų saugomą interesą. O tais atvejais, kai pareiškėjas savo skundą grindžia tuo, kas yra reikšminga, reikalinga, vertinga visuomenei ar jos daliai, vertintina, kad pareiškėjas kreipėsi į teismą Administracinių bylų teisenos įstatymo 5 straipsnio 3 dalies 3 punkto ir 56 straipsnio 1 dalies pagrindu gindamas viešąjį interesą. Asmens subjektinę teisė ar įstatymo saugomas interesas yra visų pirma konkretaus asmens vertybė, ji yra reikšminga, reikalinga, vertinga konkrečiam teisės subjektui. Galima situacija, kad asmens subjektinė teisė ar įstatymo saugomas interesas bus akumuliuota tam tikru mastu su tuo, kas reikšminga, reikalinga, vertinga ne tik konkrečiam subjektui, bet ir visuomenei ir jos daliai; o asmuo, teisme apgindamas savo subjektinę teisę ar įstatymo saugomą interesą, tuo pačiu tam tikru mastu turėtų įtakos viešojo intereso apsaugai. Šiuo atveju negalima teigti, kad esant tokioms aplinkybėms asmuo praranda teisę kreiptis į teismą gindamas savo subjektinę teisę ar įstatymo saugomą interesą, kadangi tai nėra nustatyta įstatymu. Asmenų subjektines teises dalyvauti detaliojo plano viešame svarstyme valdžios institucijos turi užtikrinti tokiu būdu, kad šios teisės būtų realios, o ne iliuzinės. Teisės normos suteikia subjektinę teisę asmenims, kad aplinka, betarpiškai susijusi su jų gyvenimo ir veiklos vieta, statant statinius būtų pakeista laikantis teisės normų reikalavimų. Ši teisės norma trečiųjų asmenų teisių ir interesų apsaugos nesieja su nuosavybės teise.</a:t>
            </a:r>
            <a:endParaRPr lang="en-US" sz="2400" dirty="0">
              <a:solidFill>
                <a:srgbClr val="FFC000"/>
              </a:solidFill>
            </a:endParaRPr>
          </a:p>
          <a:p>
            <a:pPr marL="0" indent="0" algn="just">
              <a:buNone/>
            </a:pPr>
            <a:r>
              <a:rPr lang="en-US" sz="2400" dirty="0">
                <a:solidFill>
                  <a:srgbClr val="FFC000"/>
                </a:solidFill>
              </a:rPr>
              <a:t>A</a:t>
            </a:r>
            <a:r>
              <a:rPr lang="lt-LT" sz="2400" dirty="0" err="1">
                <a:solidFill>
                  <a:srgbClr val="FFC000"/>
                </a:solidFill>
              </a:rPr>
              <a:t>smenų</a:t>
            </a:r>
            <a:r>
              <a:rPr lang="lt-LT" sz="2400" dirty="0">
                <a:solidFill>
                  <a:srgbClr val="FFC000"/>
                </a:solidFill>
              </a:rPr>
              <a:t>, kurių teises ir interesus teritorijų planavimas liečia, dalyvavimas planuojant teritorijas yra itin svarbus teritorijų planavimo principas. Teismas vertina, kad asmenų subjektines teises dalyvauti detaliojo plano viešame svarstyme valdžios institucijos turi užtikrinti tokiu būdu, kad šios teisės būtų realios, o ne iliuzinės. </a:t>
            </a:r>
          </a:p>
        </p:txBody>
      </p:sp>
    </p:spTree>
    <p:extLst>
      <p:ext uri="{BB962C8B-B14F-4D97-AF65-F5344CB8AC3E}">
        <p14:creationId xmlns:p14="http://schemas.microsoft.com/office/powerpoint/2010/main" val="4239230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2800" b="1" dirty="0">
                <a:solidFill>
                  <a:srgbClr val="FFC000"/>
                </a:solidFill>
              </a:rPr>
              <a:t>Reikalavimo teisė bendrosios kompetencijos teismų praktikoje, skundžiant su statybos teisiniais santykiais susijusius aktus</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a:xfrm>
            <a:off x="323528" y="1700808"/>
            <a:ext cx="8640960" cy="4680520"/>
          </a:xfrm>
        </p:spPr>
        <p:txBody>
          <a:bodyPr>
            <a:normAutofit fontScale="92500" lnSpcReduction="20000"/>
          </a:bodyPr>
          <a:lstStyle/>
          <a:p>
            <a:pPr marL="0" indent="0" algn="just">
              <a:buNone/>
            </a:pPr>
            <a:r>
              <a:rPr lang="lt-LT" sz="1600" dirty="0">
                <a:solidFill>
                  <a:srgbClr val="FFC000"/>
                </a:solidFill>
              </a:rPr>
              <a:t>Kasacinio teismo praktika dėl įrodinėjimo dalyko bylose, kuriose kaimyninių sklypų savininkai nesutaria dėl statybų viename iš sklypų, ilgą laiką buvo nevienoda: vienose kasacinėse bylose išaiškinta, kad kaimyninio sklypo savininkas, prieštaraujantis dėl statybų, nukrypstant nuo teisės aktuose nustatytų atstumų, neprivalo motyvuoti atsisakymo duoti sutikimą, t. y. įrodyti, kad tokios statybos sukels (sukelia) jam neigiamų padarinių (</a:t>
            </a:r>
            <a:r>
              <a:rPr lang="lt-LT" sz="1600" i="1" dirty="0">
                <a:solidFill>
                  <a:srgbClr val="FFC000"/>
                </a:solidFill>
              </a:rPr>
              <a:t>žr. pvz. Lietuvos Aukščiausiojo Teismo Civilinių bylų skyriaus teisėjų kolegijos 2007 m. gegužės 2 d. nutartį civilinėje byloje K. S. v. L. J., bylos Nr. 3K-3-180/2007; 2010 m. birželio 23 d. nutartį civilinėje byloje E. Š. v. V. A. Ž., bylos Nr. 3K-3-296/2010</a:t>
            </a:r>
            <a:r>
              <a:rPr lang="lt-LT" sz="1600" dirty="0">
                <a:solidFill>
                  <a:srgbClr val="FFC000"/>
                </a:solidFill>
              </a:rPr>
              <a:t>); kitose – kad atsisakymas duoti sutikimą turi būti protingai motyvuotas ir pagrįstas, be to, prieštaraujantis statyboms asmuo turi įrodyti, kad statybos sukels (sukelia) jam neigiamų padarinių, nes tokie asmenys neįgalioti prižiūrėti, kaip laikomasi statybą reglamentuojančių teisės aktų reikalavimų (</a:t>
            </a:r>
            <a:r>
              <a:rPr lang="lt-LT" sz="1600" i="1" dirty="0">
                <a:solidFill>
                  <a:srgbClr val="FFC000"/>
                </a:solidFill>
              </a:rPr>
              <a:t>žr. pvz. Lietuvos Aukščiausiojo Teismo Civilinių bylų skyriaus teisėjų kolegijos 2007 m. spalio 12 d. nutartį civilinėje byloje A. Š. v. A. J. P., bylos Nr. 3K-3-441/2007; 2005 m. gruodžio 21 d. nutartį civilinėje byloje G. C. ir kt. v. V. M. V. ir kt., bylos Nr. 3K-3-651/2005</a:t>
            </a:r>
            <a:r>
              <a:rPr lang="lt-LT" sz="1600" dirty="0">
                <a:solidFill>
                  <a:srgbClr val="FFC000"/>
                </a:solidFill>
              </a:rPr>
              <a:t>).</a:t>
            </a:r>
          </a:p>
          <a:p>
            <a:pPr marL="0" indent="0" algn="just">
              <a:buNone/>
            </a:pPr>
            <a:r>
              <a:rPr lang="lt-LT" sz="1600" dirty="0">
                <a:solidFill>
                  <a:srgbClr val="FFC000"/>
                </a:solidFill>
              </a:rPr>
              <a:t>Lietuvos Aukščiausiojo Teismo Civilinių bylų skyriaus išplėstinė teisėjų kolegija 2010 m. liepos 2 d. nutartyje civilinėje byloje Nr. 3K-7-230/2010. (Teismų praktika. 2010, 34) išaiškino, kad tuo atveju, kai reikalavimas reiškiamas, remiantis CK 4.103 straipsnio 2 dalimi, ir statybos teisėtumas ginčijamas teisės aktų reikalavimų pažeidimo pagrindu, įrodinėjimo dalykas yra tik statybą reglamentuojančių teisės aktų pažeidimo faktas, t. y. </a:t>
            </a:r>
            <a:r>
              <a:rPr lang="lt-LT" sz="1600" b="1" dirty="0">
                <a:solidFill>
                  <a:srgbClr val="FFC000"/>
                </a:solidFill>
              </a:rPr>
              <a:t>kaimyninio sklypo savininkas </a:t>
            </a:r>
            <a:r>
              <a:rPr lang="lt-LT" sz="1600" dirty="0">
                <a:solidFill>
                  <a:srgbClr val="FFC000"/>
                </a:solidFill>
              </a:rPr>
              <a:t>turi įrodyti, kokie teisės aktai ir kaip pažeidžiami, tačiau neturi įrodinėti, kokių neigiamų padarinių (žalos) jam sukelia tokios statybos, nes šių reikalavimų pažeidimas kvalifikuojamas jo subjektinės teisės, garantuojamos tuo teisės aktu, pažeidimu. Išplėstinė teisėjų kolegija taip pat pažymėjo, kad būtina skirti </a:t>
            </a:r>
            <a:r>
              <a:rPr lang="lt-LT" sz="1600" dirty="0" err="1">
                <a:solidFill>
                  <a:srgbClr val="FFC000"/>
                </a:solidFill>
              </a:rPr>
              <a:t>negatorinį</a:t>
            </a:r>
            <a:r>
              <a:rPr lang="lt-LT" sz="1600" dirty="0">
                <a:solidFill>
                  <a:srgbClr val="FFC000"/>
                </a:solidFill>
              </a:rPr>
              <a:t> ieškinį, reiškiamą CK 4.99 straipsnio pagrindu siekiant apginti žemės sklypo savininko daiktinę teisę, ir ieškinį dėl neteisėtų statybų padarinių pašalinimo, reiškiamą CK 4.103 straipsnio 2 dalies pagrindu siekiant apginti viešosios teisės aktų garantuojamas teises: pirmuoju atveju įrodinėjimo dalykas yra neigiamas neleistinas poveikis žemės sklypui ar jame esantiems pastatams, o antruoju, minėta, – vien teisės aktų reikalavimų pažeidimas.</a:t>
            </a:r>
          </a:p>
          <a:p>
            <a:pPr marL="0" indent="0" algn="just">
              <a:buNone/>
            </a:pPr>
            <a:endParaRPr lang="lt-LT" sz="1600" dirty="0">
              <a:solidFill>
                <a:srgbClr val="FFC000"/>
              </a:solidFill>
            </a:endParaRPr>
          </a:p>
        </p:txBody>
      </p:sp>
    </p:spTree>
    <p:extLst>
      <p:ext uri="{BB962C8B-B14F-4D97-AF65-F5344CB8AC3E}">
        <p14:creationId xmlns:p14="http://schemas.microsoft.com/office/powerpoint/2010/main" val="3185239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4000" b="1" dirty="0">
                <a:solidFill>
                  <a:srgbClr val="FFC000"/>
                </a:solidFill>
              </a:rPr>
              <a:t>Kas turi reikalavimo teisę?</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p:txBody>
          <a:bodyPr>
            <a:normAutofit/>
          </a:bodyPr>
          <a:lstStyle/>
          <a:p>
            <a:pPr marL="0" indent="0" algn="just">
              <a:buNone/>
            </a:pPr>
            <a:r>
              <a:rPr lang="lt-LT" sz="2400" b="1" dirty="0">
                <a:solidFill>
                  <a:srgbClr val="FFC000"/>
                </a:solidFill>
              </a:rPr>
              <a:t>Kaimyninis žemės sklypas </a:t>
            </a:r>
            <a:r>
              <a:rPr lang="lt-LT" sz="2400" dirty="0">
                <a:solidFill>
                  <a:srgbClr val="FFC000"/>
                </a:solidFill>
              </a:rPr>
              <a:t>– žemės sklypas, kuris suformuotas kaip atskiras nekilnojamojo turto objektas, kuriam suteiktas unikalus numeris ir kuris įregistruotas Lietuvos Respublikos nekilnojamojo turto registre ir turi bendrą ribą su planuojama teritorija arba atskirtas ne aukštesnės kaip D kategorijos gatve, vietinės reikšmės keliu ar siauresniu kaip 10 metrų sklypais nesuformuotu žemės plotu (Visuomenės informavimo, konsultavimo ir dalyvavimo priimant sprendimus dėl teritorijų planavimo nuostatai).</a:t>
            </a:r>
          </a:p>
          <a:p>
            <a:pPr marL="0" indent="0" algn="just">
              <a:buNone/>
            </a:pPr>
            <a:endParaRPr lang="lt-LT" sz="2400" dirty="0">
              <a:solidFill>
                <a:srgbClr val="FFC000"/>
              </a:solidFill>
            </a:endParaRPr>
          </a:p>
        </p:txBody>
      </p:sp>
    </p:spTree>
    <p:extLst>
      <p:ext uri="{BB962C8B-B14F-4D97-AF65-F5344CB8AC3E}">
        <p14:creationId xmlns:p14="http://schemas.microsoft.com/office/powerpoint/2010/main" val="1638090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3200" b="1" dirty="0">
                <a:solidFill>
                  <a:srgbClr val="FFC000"/>
                </a:solidFill>
              </a:rPr>
              <a:t>Dėl statybą leidžiančio dokumento, kai jis išduotas neparengus detaliojo plano, teisėtumo</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a:xfrm>
            <a:off x="457200" y="1600200"/>
            <a:ext cx="8229600" cy="4983162"/>
          </a:xfrm>
        </p:spPr>
        <p:txBody>
          <a:bodyPr>
            <a:normAutofit lnSpcReduction="10000"/>
          </a:bodyPr>
          <a:lstStyle/>
          <a:p>
            <a:pPr marL="0" indent="0" algn="just">
              <a:buNone/>
            </a:pPr>
            <a:r>
              <a:rPr lang="lt-LT" sz="1600" dirty="0">
                <a:solidFill>
                  <a:srgbClr val="FFC000"/>
                </a:solidFill>
              </a:rPr>
              <a:t>TPĮ 2 straipsnio 3 punkte nustatyta, kad detalusis planas – teritorijų planavimo dokumentas, kuriame yra nustatytos žemės sklypų ribos, teritorijos tvarkymo ir naudojimo režimas (statybos ir kitos veiklos privalomosios sąlygos). Teritorijos tvarkymo ir naudojimo režimas, vadovaujantis TPĮ 2 straipsnio 32 punktu, – detaliųjų planų sprendiniuose nustatyta teritorijos naudojimo būdo ar pobūdžio ir veiklos joje plėtojimo reikalavimų ir apribojimų visuma, privaloma rengiant statinių statybos ir kitos veiklos projektus. TPĮ 22 straipsnio 1 dalyje nustatyta, kad detalieji planai, </a:t>
            </a:r>
            <a:r>
              <a:rPr lang="lt-LT" sz="1600" dirty="0" err="1">
                <a:solidFill>
                  <a:srgbClr val="FFC000"/>
                </a:solidFill>
              </a:rPr>
              <a:t>inter</a:t>
            </a:r>
            <a:r>
              <a:rPr lang="lt-LT" sz="1600" dirty="0">
                <a:solidFill>
                  <a:srgbClr val="FFC000"/>
                </a:solidFill>
              </a:rPr>
              <a:t> alia, rengiami teritorijoms, kuriose pagal savivaldybių teritorijų ir jų dalių (miestų, miestelių) bendruosius ar specialiuosius planus numatyta plėtoti gyvenamųjų namų, visuomeninės paskirties, rekreacinių ir bendro naudojimo, pramonės ir sandėliavimo, komercinių ir prekybos, inžinerinių tinklų, susisiekimo komunikacijų ir kitų objektų statybą (1 punktas); taip pat kai yra formuojami žemės sklypai naujų statinių statybai ar kitai ne žemės ir miškų veiklai plėtoti (2 punktas); kai </a:t>
            </a:r>
            <a:r>
              <a:rPr lang="lt-LT" sz="1600" dirty="0" err="1">
                <a:solidFill>
                  <a:srgbClr val="FFC000"/>
                </a:solidFill>
              </a:rPr>
              <a:t>keičiamasbent</a:t>
            </a:r>
            <a:r>
              <a:rPr lang="lt-LT" sz="1600" dirty="0">
                <a:solidFill>
                  <a:srgbClr val="FFC000"/>
                </a:solidFill>
              </a:rPr>
              <a:t> vienas iš šių privalomų teritorijų tvarkymo ir naudojimo režimo reikalavimų: teritorijos (žemės sklypo) naudojimo būdas ir (ar) pobūdis, leistinas pastatų aukštis, leistinas sklypo užstatymo tankumas, leistinas sklypo užstatymo intensyvumas. Kiti teritorijos tvarkymo ir naudojimo režimo reikalavimai, jei jie nepažeidžia įstatymų ar kitų teisės aktų ir juos nustačiusi institucija raštu pritaria, gali būti tikslinami statybos techninio projekto rengimo metu (TPĮ 22 straipsnio 4 punktas).</a:t>
            </a:r>
          </a:p>
          <a:p>
            <a:pPr marL="0" indent="0" algn="just">
              <a:buNone/>
            </a:pPr>
            <a:r>
              <a:rPr lang="lt-LT" sz="1600" dirty="0">
                <a:solidFill>
                  <a:srgbClr val="FFC000"/>
                </a:solidFill>
              </a:rPr>
              <a:t>TPĮ 22 straipsnio 3 dalyje nurodytos išimtys, kai detalusis planas nereikalingas: pirma, jeigu numatomiems statyti statiniams statybos leidimas yra nereikalingas; antra, kai statant statinius žemės sklypo tvarkymo ir naudojimo režimas yra nekeičiamas ir jeigu tai numatyta kituose įstatymuose.</a:t>
            </a:r>
          </a:p>
        </p:txBody>
      </p:sp>
    </p:spTree>
    <p:extLst>
      <p:ext uri="{BB962C8B-B14F-4D97-AF65-F5344CB8AC3E}">
        <p14:creationId xmlns:p14="http://schemas.microsoft.com/office/powerpoint/2010/main" val="3949782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3200" b="1" dirty="0">
                <a:solidFill>
                  <a:srgbClr val="FFC000"/>
                </a:solidFill>
              </a:rPr>
              <a:t>Dėl statybą leidžiančio dokumento, kai jis išduotas neparengus detaliojo plano, teisėtumo</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a:xfrm>
            <a:off x="457200" y="1600200"/>
            <a:ext cx="8229600" cy="4983162"/>
          </a:xfrm>
        </p:spPr>
        <p:txBody>
          <a:bodyPr>
            <a:normAutofit/>
          </a:bodyPr>
          <a:lstStyle/>
          <a:p>
            <a:pPr marL="0" indent="0" algn="just">
              <a:buNone/>
            </a:pPr>
            <a:r>
              <a:rPr lang="lt-LT" sz="1600" dirty="0">
                <a:solidFill>
                  <a:srgbClr val="FFC000"/>
                </a:solidFill>
              </a:rPr>
              <a:t> Ieškovai, gyvenamųjų namų kvartalo gyventojai, prašė teismo pripažinti negaliojančiu Vilniaus miesto savivaldybės administracijos 2009 m. rugsėjo 7 d. išduotą statybos leidimą statyti kelią tarp Vilniuje esančios Č. Kudabos gatvės ir Liepynės girininkijoje esančio valstybinio miško 490-ojo kvartalo, bei pašalinti statybos padarinius. </a:t>
            </a:r>
          </a:p>
          <a:p>
            <a:pPr marL="0" indent="0" algn="just">
              <a:buNone/>
            </a:pPr>
            <a:r>
              <a:rPr lang="lt-LT" sz="1600" dirty="0">
                <a:solidFill>
                  <a:srgbClr val="FFC000"/>
                </a:solidFill>
              </a:rPr>
              <a:t>Lietuvos Aukščiausiajam Teismui nagrinėjome byloje net nekilo klausimas, ar ieškovai nagrinėjamu atveju turi reikalavimo teisę ginčyti statybos leidimą. </a:t>
            </a:r>
          </a:p>
          <a:p>
            <a:pPr marL="0" indent="0" algn="just">
              <a:buNone/>
            </a:pPr>
            <a:r>
              <a:rPr lang="lt-LT" sz="1600" dirty="0">
                <a:solidFill>
                  <a:srgbClr val="FFC000"/>
                </a:solidFill>
              </a:rPr>
              <a:t>TPĮ 22 straipsnio 3 dalyje nustatytos išimtys, kai detalusis planas nereikalingas. Šios bylos kontekste vertintina antroji įstatyme įtvirtinta išimtis – kai statant statinius žemės sklypo tvarkymo ir naudojimo režimas yra nekeičiamas ir jeigu tai numatyta kituose įstatymuose. Šios nutarties 26 punkte pateikta teritorijos tvarkymo ir naudojimo režimo samprata. Byloje teismai nustatė (CPK 353 straipsnio 1 dalis), kad žemės sklypas ginčo teritorijoje iki valstybinės reikšmės miško nėra suformuotas, pagrindinė žemės naudojimo paskirtis šioje vietoje nenustatyta. Ši faktinė situacija suponuoja, kad TPĮ 22 straipsnio 3 dalyje nustatytai antrajai išimčiai taikyti nėra teisinio pagrindo, nes, kaip minėta, žemės sklypo tvarkymo ir naudojimo režimas apskritai nebuvo nustatytas. Taigi statybos leidimas galėjo būti išduotas tik patvirtinto detaliojo plano, kuriame, vadovaujantis TPĮ 23 straipsniu, nustatomas teritorijos tvarkymo ir naudojimo režimas, pagrindu.</a:t>
            </a:r>
          </a:p>
          <a:p>
            <a:pPr marL="0" indent="0" algn="just">
              <a:buNone/>
            </a:pPr>
            <a:endParaRPr lang="lt-LT" sz="1600" dirty="0">
              <a:solidFill>
                <a:srgbClr val="FFC000"/>
              </a:solidFill>
            </a:endParaRPr>
          </a:p>
          <a:p>
            <a:pPr marL="0" indent="0" algn="just">
              <a:buNone/>
            </a:pPr>
            <a:r>
              <a:rPr lang="lt-LT" sz="1600" dirty="0">
                <a:solidFill>
                  <a:srgbClr val="FFC000"/>
                </a:solidFill>
              </a:rPr>
              <a:t>Lietuvos Aukščiausiojo Teismo Civilinių bylų skyriaus 2016 m. birželio 13 d. nutartis civilinėje byloje Nr. 3K-7-134-916/2016. Teismų praktika. 2016, 45, p. 166-181</a:t>
            </a:r>
          </a:p>
        </p:txBody>
      </p:sp>
    </p:spTree>
    <p:extLst>
      <p:ext uri="{BB962C8B-B14F-4D97-AF65-F5344CB8AC3E}">
        <p14:creationId xmlns:p14="http://schemas.microsoft.com/office/powerpoint/2010/main" val="2015998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4000" b="1" dirty="0">
                <a:solidFill>
                  <a:srgbClr val="FFC000"/>
                </a:solidFill>
              </a:rPr>
              <a:t>Balsių pavyzdys</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p:txBody>
          <a:bodyPr>
            <a:normAutofit lnSpcReduction="10000"/>
          </a:bodyPr>
          <a:lstStyle/>
          <a:p>
            <a:pPr marL="0" indent="0" algn="just">
              <a:buNone/>
            </a:pPr>
            <a:r>
              <a:rPr lang="lt-LT" sz="2400" dirty="0">
                <a:solidFill>
                  <a:srgbClr val="FFC000"/>
                </a:solidFill>
              </a:rPr>
              <a:t>Vilniaus miesto savivaldybės tarybos 2004-06-23 sprendimu patvirtinto Individualių gyvenamųjų namų mikrorajono prie Turistų gatvės detalųjį planą. </a:t>
            </a:r>
          </a:p>
          <a:p>
            <a:pPr marL="0" indent="0" algn="just">
              <a:buNone/>
            </a:pPr>
            <a:endParaRPr lang="lt-LT" sz="2400" dirty="0">
              <a:solidFill>
                <a:srgbClr val="FFC000"/>
              </a:solidFill>
            </a:endParaRPr>
          </a:p>
          <a:p>
            <a:pPr marL="0" indent="0" algn="just">
              <a:buNone/>
            </a:pPr>
            <a:r>
              <a:rPr lang="lt-LT" sz="2400" dirty="0">
                <a:solidFill>
                  <a:srgbClr val="FFC000"/>
                </a:solidFill>
              </a:rPr>
              <a:t>Vilniaus miesto savivaldybės administracija 2014-08-25 išdavė specialiuosius architektūrinius reikalavimus, 2014-</a:t>
            </a:r>
            <a:r>
              <a:rPr lang="en-US" sz="2400" dirty="0">
                <a:solidFill>
                  <a:srgbClr val="FFC000"/>
                </a:solidFill>
              </a:rPr>
              <a:t>12-0</a:t>
            </a:r>
            <a:r>
              <a:rPr lang="lt-LT" sz="2400" dirty="0">
                <a:solidFill>
                  <a:srgbClr val="FFC000"/>
                </a:solidFill>
              </a:rPr>
              <a:t>4 statybą leidžiantį dokumentą </a:t>
            </a:r>
            <a:r>
              <a:rPr lang="en-US" sz="2400" b="1" dirty="0" err="1">
                <a:solidFill>
                  <a:srgbClr val="FFC000"/>
                </a:solidFill>
              </a:rPr>
              <a:t>trij</a:t>
            </a:r>
            <a:r>
              <a:rPr lang="lt-LT" sz="2400" b="1" dirty="0">
                <a:solidFill>
                  <a:srgbClr val="FFC000"/>
                </a:solidFill>
              </a:rPr>
              <a:t>ų sublokuotų dvibučių statybai </a:t>
            </a:r>
            <a:r>
              <a:rPr lang="en-US" sz="2400" dirty="0">
                <a:solidFill>
                  <a:srgbClr val="FFC000"/>
                </a:solidFill>
              </a:rPr>
              <a:t>10 </a:t>
            </a:r>
            <a:r>
              <a:rPr lang="en-US" sz="2400" dirty="0" err="1">
                <a:solidFill>
                  <a:srgbClr val="FFC000"/>
                </a:solidFill>
              </a:rPr>
              <a:t>ar</a:t>
            </a:r>
            <a:r>
              <a:rPr lang="lt-LT" sz="2400" dirty="0">
                <a:solidFill>
                  <a:srgbClr val="FFC000"/>
                </a:solidFill>
              </a:rPr>
              <a:t>ų ploto žemės sklype, Žalčių g. 21, Vilnius. </a:t>
            </a:r>
          </a:p>
          <a:p>
            <a:pPr marL="0" indent="0" algn="just">
              <a:buNone/>
            </a:pPr>
            <a:endParaRPr lang="lt-LT" sz="2400" dirty="0">
              <a:solidFill>
                <a:srgbClr val="FFC000"/>
              </a:solidFill>
            </a:endParaRPr>
          </a:p>
          <a:p>
            <a:pPr marL="0" indent="0" algn="just">
              <a:buNone/>
            </a:pPr>
            <a:r>
              <a:rPr lang="lt-LT" sz="2400" dirty="0">
                <a:solidFill>
                  <a:srgbClr val="FFC000"/>
                </a:solidFill>
              </a:rPr>
              <a:t>Architektūriniuose reikalavimuose nustatytas 40 proc. užstatymo intensyvumas (techniniame projekte </a:t>
            </a:r>
            <a:r>
              <a:rPr lang="en-US" sz="2400" dirty="0">
                <a:solidFill>
                  <a:srgbClr val="FFC000"/>
                </a:solidFill>
              </a:rPr>
              <a:t>23 proc.</a:t>
            </a:r>
            <a:r>
              <a:rPr lang="lt-LT" sz="2400" dirty="0">
                <a:solidFill>
                  <a:srgbClr val="FFC000"/>
                </a:solidFill>
              </a:rPr>
              <a:t>)</a:t>
            </a:r>
            <a:r>
              <a:rPr lang="en-US" sz="2400" dirty="0">
                <a:solidFill>
                  <a:srgbClr val="FFC000"/>
                </a:solidFill>
              </a:rPr>
              <a:t>, </a:t>
            </a:r>
            <a:r>
              <a:rPr lang="lt-LT" sz="2400" dirty="0">
                <a:solidFill>
                  <a:srgbClr val="FFC000"/>
                </a:solidFill>
              </a:rPr>
              <a:t>teritorijos </a:t>
            </a:r>
            <a:r>
              <a:rPr lang="en-US" sz="2400" dirty="0">
                <a:solidFill>
                  <a:srgbClr val="FFC000"/>
                </a:solidFill>
              </a:rPr>
              <a:t>u</a:t>
            </a:r>
            <a:r>
              <a:rPr lang="lt-LT" sz="2400" dirty="0" err="1">
                <a:solidFill>
                  <a:srgbClr val="FFC000"/>
                </a:solidFill>
              </a:rPr>
              <a:t>žstatymo</a:t>
            </a:r>
            <a:r>
              <a:rPr lang="lt-LT" sz="2400" dirty="0">
                <a:solidFill>
                  <a:srgbClr val="FFC000"/>
                </a:solidFill>
              </a:rPr>
              <a:t> tipas – sublokuoti dvibučiai. </a:t>
            </a:r>
          </a:p>
        </p:txBody>
      </p:sp>
    </p:spTree>
    <p:extLst>
      <p:ext uri="{BB962C8B-B14F-4D97-AF65-F5344CB8AC3E}">
        <p14:creationId xmlns:p14="http://schemas.microsoft.com/office/powerpoint/2010/main" val="3792208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Autofit/>
          </a:bodyPr>
          <a:lstStyle/>
          <a:p>
            <a:r>
              <a:rPr lang="lt-LT" sz="3000" b="1" dirty="0">
                <a:solidFill>
                  <a:srgbClr val="FFC000"/>
                </a:solidFill>
              </a:rPr>
              <a:t>Konstitucinio Teismo 2011-01-31 nutarimas </a:t>
            </a:r>
            <a:r>
              <a:rPr lang="en-US" sz="3000" b="1" dirty="0">
                <a:solidFill>
                  <a:srgbClr val="FFC000"/>
                </a:solidFill>
              </a:rPr>
              <a:t>,,</a:t>
            </a:r>
            <a:r>
              <a:rPr lang="lt-LT" sz="3000" b="1" dirty="0">
                <a:solidFill>
                  <a:srgbClr val="FFC000"/>
                </a:solidFill>
              </a:rPr>
              <a:t>Dėl statybos, pažeidžiančios teisės aktų reikalavimus, teisinių pasekmių</a:t>
            </a:r>
            <a:r>
              <a:rPr lang="en-US" sz="3000" b="1" dirty="0">
                <a:solidFill>
                  <a:srgbClr val="FFC000"/>
                </a:solidFill>
              </a:rPr>
              <a:t>”</a:t>
            </a:r>
            <a:endParaRPr lang="lt-LT" sz="3000" b="1" dirty="0">
              <a:solidFill>
                <a:srgbClr val="FFC000"/>
              </a:solidFill>
            </a:endParaRP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a:xfrm>
            <a:off x="457200" y="1772816"/>
            <a:ext cx="8229600" cy="4425355"/>
          </a:xfrm>
        </p:spPr>
        <p:txBody>
          <a:bodyPr>
            <a:normAutofit lnSpcReduction="10000"/>
          </a:bodyPr>
          <a:lstStyle/>
          <a:p>
            <a:pPr algn="just"/>
            <a:r>
              <a:rPr lang="lt-LT" sz="2400" dirty="0">
                <a:solidFill>
                  <a:srgbClr val="FFC000"/>
                </a:solidFill>
              </a:rPr>
              <a:t>Konstitucinis teisinės valstybės principas nagrinėjamos bylos kontekste aiškintinas kartu su Konstitucijos 47 straipsnio 1 dalimi, 54 straipsniu, kuriame </a:t>
            </a:r>
            <a:r>
              <a:rPr lang="lt-LT" sz="2400" dirty="0" err="1">
                <a:solidFill>
                  <a:srgbClr val="FFC000"/>
                </a:solidFill>
              </a:rPr>
              <a:t>inter</a:t>
            </a:r>
            <a:r>
              <a:rPr lang="lt-LT" sz="2400" dirty="0">
                <a:solidFill>
                  <a:srgbClr val="FFC000"/>
                </a:solidFill>
              </a:rPr>
              <a:t> alia yra įtvirtintas konstitucinis aplinkos apsaugos imperatyvas, 23 straipsniu, kuriuo garantuojama nuosavybės teisių apsauga.</a:t>
            </a:r>
          </a:p>
          <a:p>
            <a:pPr algn="just"/>
            <a:r>
              <a:rPr lang="lt-LT" sz="2400" dirty="0">
                <a:solidFill>
                  <a:srgbClr val="FFC000"/>
                </a:solidFill>
              </a:rPr>
              <a:t>Konstitucijos ginamas viešasis interesas tinkamai, racionaliai naudoti žemę, miškus ir vandens telkinius suponuoja įstatymų leidėjo pareigą įstatymu reglamentuojant statybos santykius nustatyti tokį teisinį reguliavimą, kuris užtikrintų darnų teritorijos vystymąsi, sveikos gyvenamosios aplinkos formavimą, deramas gyvenamųjų vietovių infrastruktūros ir kitų veiklos sričių plėtros sąlygas.</a:t>
            </a:r>
          </a:p>
          <a:p>
            <a:endParaRPr lang="lt-LT" sz="2400" dirty="0"/>
          </a:p>
        </p:txBody>
      </p:sp>
    </p:spTree>
    <p:extLst>
      <p:ext uri="{BB962C8B-B14F-4D97-AF65-F5344CB8AC3E}">
        <p14:creationId xmlns:p14="http://schemas.microsoft.com/office/powerpoint/2010/main" val="1795197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4000" b="1" dirty="0">
                <a:solidFill>
                  <a:srgbClr val="FFC000"/>
                </a:solidFill>
              </a:rPr>
              <a:t>Balsių praktika: detaliojo plano įtaka</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p:txBody>
          <a:bodyPr>
            <a:normAutofit fontScale="70000" lnSpcReduction="20000"/>
          </a:bodyPr>
          <a:lstStyle/>
          <a:p>
            <a:pPr marL="0" indent="0" algn="just">
              <a:buNone/>
            </a:pPr>
            <a:r>
              <a:rPr lang="lt-LT" sz="2400" dirty="0">
                <a:solidFill>
                  <a:srgbClr val="FFC000"/>
                </a:solidFill>
              </a:rPr>
              <a:t>Pagal Individualių gyvenamųjų namų mikrorajono prie Turistų gatvės detalųjį planą statybvietės žemės sklypas pažymėtas numeriu 279, jame numatytas individualus (sodybinis) užstatymas.</a:t>
            </a:r>
          </a:p>
          <a:p>
            <a:pPr marL="0" indent="0" algn="just">
              <a:buNone/>
            </a:pPr>
            <a:r>
              <a:rPr lang="pt-BR" sz="2400" dirty="0">
                <a:solidFill>
                  <a:srgbClr val="FFC000"/>
                </a:solidFill>
              </a:rPr>
              <a:t>Aplinkos ministerijos Teritorijų planavimo, urbanistikos ir architektūros departamento direktori</a:t>
            </a:r>
            <a:r>
              <a:rPr lang="lt-LT" sz="2400" dirty="0">
                <a:solidFill>
                  <a:srgbClr val="FFC000"/>
                </a:solidFill>
              </a:rPr>
              <a:t>a</a:t>
            </a:r>
            <a:r>
              <a:rPr lang="pt-BR" sz="2400" dirty="0">
                <a:solidFill>
                  <a:srgbClr val="FFC000"/>
                </a:solidFill>
              </a:rPr>
              <a:t>us Mari</a:t>
            </a:r>
            <a:r>
              <a:rPr lang="lt-LT" sz="2400" dirty="0">
                <a:solidFill>
                  <a:srgbClr val="FFC000"/>
                </a:solidFill>
              </a:rPr>
              <a:t>a</a:t>
            </a:r>
            <a:r>
              <a:rPr lang="pt-BR" sz="2400" dirty="0">
                <a:solidFill>
                  <a:srgbClr val="FFC000"/>
                </a:solidFill>
              </a:rPr>
              <a:t>us Narmont</a:t>
            </a:r>
            <a:r>
              <a:rPr lang="lt-LT" sz="2400" dirty="0">
                <a:solidFill>
                  <a:srgbClr val="FFC000"/>
                </a:solidFill>
              </a:rPr>
              <a:t>o išvada byloje: ,,jeigu mes teisingai identifikavom, tai individualūs namai. &lt;...&gt; konkrečiai dėl šitos bylos mes konstatavom, kad mums atrodo, kad neatitinka detalaus plano, kuris yra galiojantis. Toks yra konstatavimas. Detalus planas yra galiojantis, vadinasi architektūriniai reikalavimai ir statybos leidimas yra neteisėti.“</a:t>
            </a:r>
          </a:p>
          <a:p>
            <a:pPr marL="0" indent="0" algn="just">
              <a:buNone/>
            </a:pPr>
            <a:r>
              <a:rPr lang="lt-LT" sz="2400" dirty="0">
                <a:solidFill>
                  <a:srgbClr val="FFC000"/>
                </a:solidFill>
              </a:rPr>
              <a:t>Aplinkos ministerija 2016-06-20 išvada: ,,&lt;...&gt; Vilniaus miesto savivaldybės administracijos teismui pateiktame Individualių gyvenamųjų namų mikrorajono prie Turistų gatvės detaliojo plano projekto brėžinyje pagal planavimo metu galiojusią metodiką grafiškai aiškiai išreikšta tai, kas galiojančiuose teisės aktuose nurodoma kaip užstatymo tipas - sodybinis užstatymas ir vienbutis blokuotas užstatymas. Atkreiptinas dėmesys, kad pastarasis užstatymo tipas šiame kvartale taip ir nebuvo realizuotas, nors detaliojo plano projektas ir buvo Vilniaus miesto savivaldybės tarybos naujai patvirtintas. </a:t>
            </a:r>
            <a:r>
              <a:rPr lang="lt-LT" sz="2400" b="1" dirty="0">
                <a:solidFill>
                  <a:srgbClr val="FFC000"/>
                </a:solidFill>
              </a:rPr>
              <a:t>Šiuo atveju sublokuotų dvibučių namų statyba vietoje detaliajame plane numatytų „individualių gyvenamųjų namų“, neatliekant detaliojo plano koregavimo (pagal Lietuvos Respublikos teritorijų planavimo įstatymo 28 str. ir Kompleksinių teritorijų planavimo dokumentų rengimo taisyklių, patvirtintų Lietuvos Respublikos aplinkos ministro 2014-01-02 įsakymu Nr. Dl-8, 6 skirsnį), negalėtų būti vykdoma</a:t>
            </a:r>
            <a:r>
              <a:rPr lang="lt-LT" sz="2400" dirty="0">
                <a:solidFill>
                  <a:srgbClr val="FFC000"/>
                </a:solidFill>
              </a:rPr>
              <a:t>“.</a:t>
            </a:r>
          </a:p>
          <a:p>
            <a:pPr marL="0" indent="0" algn="just">
              <a:buNone/>
            </a:pPr>
            <a:endParaRPr lang="lt-LT" sz="2400" dirty="0">
              <a:solidFill>
                <a:srgbClr val="FFC000"/>
              </a:solidFill>
            </a:endParaRPr>
          </a:p>
        </p:txBody>
      </p:sp>
    </p:spTree>
    <p:extLst>
      <p:ext uri="{BB962C8B-B14F-4D97-AF65-F5344CB8AC3E}">
        <p14:creationId xmlns:p14="http://schemas.microsoft.com/office/powerpoint/2010/main" val="1892028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3400" b="1" dirty="0">
                <a:solidFill>
                  <a:srgbClr val="FFC000"/>
                </a:solidFill>
              </a:rPr>
              <a:t>Balsių praktika: </a:t>
            </a:r>
            <a:r>
              <a:rPr lang="en-US" sz="3400" b="1" dirty="0">
                <a:solidFill>
                  <a:srgbClr val="FFC000"/>
                </a:solidFill>
              </a:rPr>
              <a:t>u</a:t>
            </a:r>
            <a:r>
              <a:rPr lang="lt-LT" sz="3400" b="1" dirty="0" err="1">
                <a:solidFill>
                  <a:srgbClr val="FFC000"/>
                </a:solidFill>
              </a:rPr>
              <a:t>žstatymo</a:t>
            </a:r>
            <a:r>
              <a:rPr lang="lt-LT" sz="3400" b="1" dirty="0">
                <a:solidFill>
                  <a:srgbClr val="FFC000"/>
                </a:solidFill>
              </a:rPr>
              <a:t> tipo pažeidimas</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p:txBody>
          <a:bodyPr>
            <a:normAutofit fontScale="62500" lnSpcReduction="20000"/>
          </a:bodyPr>
          <a:lstStyle/>
          <a:p>
            <a:pPr marL="0" indent="0" algn="just">
              <a:buNone/>
            </a:pPr>
            <a:r>
              <a:rPr lang="lt-LT" sz="2600" dirty="0">
                <a:solidFill>
                  <a:srgbClr val="FFC000"/>
                </a:solidFill>
              </a:rPr>
              <a:t>Pagal Individualių gyvenamųjų namų mikrorajono prie Turistų gatvės detalųjį planą statybvietės žemės sklypas pažymėtas numeriu 279, jame numatytas individualus (sodybinis) užstatymas.</a:t>
            </a:r>
          </a:p>
          <a:p>
            <a:pPr marL="0" indent="0" algn="just">
              <a:buNone/>
            </a:pPr>
            <a:endParaRPr lang="lt-LT" sz="2600" dirty="0">
              <a:solidFill>
                <a:srgbClr val="FFC000"/>
              </a:solidFill>
            </a:endParaRPr>
          </a:p>
          <a:p>
            <a:pPr marL="0" indent="0" algn="just">
              <a:buNone/>
            </a:pPr>
            <a:r>
              <a:rPr lang="lt-LT" sz="2600" dirty="0">
                <a:solidFill>
                  <a:srgbClr val="FFC000"/>
                </a:solidFill>
              </a:rPr>
              <a:t>Aplinkos ministerija 2016-06-20 išvada: ,,&lt;...&gt; Vilniaus miesto savivaldybės administracijos teismui pateiktame Individualių gyvenamųjų namų mikrorajono prie Turistų gatvės detaliojo plano projekto brėžinyje pagal planavimo metu galiojusią metodiką grafiškai aiškiai išreikšta tai, kas galiojančiuose teisės aktuose nurodoma kaip užstatymo tipas - sodybinis užstatymas ir vienbutis blokuotas užstatymas. Atkreiptinas dėmesys, kad pastarasis užstatymo tipas šiame kvartale taip ir nebuvo realizuotas, nors detaliojo plano projektas ir buvo Vilniaus miesto savivaldybės tarybos naujai patvirtintas. </a:t>
            </a:r>
            <a:r>
              <a:rPr lang="lt-LT" sz="2600" b="1" dirty="0">
                <a:solidFill>
                  <a:srgbClr val="FFC000"/>
                </a:solidFill>
              </a:rPr>
              <a:t>Šiuo atveju sublokuotų dvibučių namų statyba vietoje detaliajame plane numatytų „individualių gyvenamųjų namų“, neatliekant detaliojo plano koregavimo (pagal Lietuvos Respublikos teritorijų planavimo įstatymo 28 str. ir Kompleksinių teritorijų planavimo dokumentų rengimo taisyklių, patvirtintų Lietuvos Respublikos aplinkos ministro 2014-01-02 įsakymu Nr. Dl-8, 6 skirsnį), negalėtų būti vykdoma</a:t>
            </a:r>
            <a:r>
              <a:rPr lang="lt-LT" sz="2600" dirty="0">
                <a:solidFill>
                  <a:srgbClr val="FFC000"/>
                </a:solidFill>
              </a:rPr>
              <a:t>“.</a:t>
            </a:r>
          </a:p>
          <a:p>
            <a:pPr marL="0" indent="0" algn="just">
              <a:buNone/>
            </a:pPr>
            <a:endParaRPr lang="lt-LT" sz="2600" dirty="0">
              <a:solidFill>
                <a:srgbClr val="FFC000"/>
              </a:solidFill>
            </a:endParaRPr>
          </a:p>
          <a:p>
            <a:pPr marL="0" indent="0" algn="just">
              <a:buNone/>
            </a:pPr>
            <a:r>
              <a:rPr lang="pt-BR" sz="2600" dirty="0">
                <a:solidFill>
                  <a:srgbClr val="FFC000"/>
                </a:solidFill>
              </a:rPr>
              <a:t>Aplinkos ministerijos Teritorijų planavimo, urbanistikos ir architektūros departamento direktori</a:t>
            </a:r>
            <a:r>
              <a:rPr lang="lt-LT" sz="2600" dirty="0">
                <a:solidFill>
                  <a:srgbClr val="FFC000"/>
                </a:solidFill>
              </a:rPr>
              <a:t>a</a:t>
            </a:r>
            <a:r>
              <a:rPr lang="pt-BR" sz="2600" dirty="0">
                <a:solidFill>
                  <a:srgbClr val="FFC000"/>
                </a:solidFill>
              </a:rPr>
              <a:t>us Mari</a:t>
            </a:r>
            <a:r>
              <a:rPr lang="lt-LT" sz="2600" dirty="0">
                <a:solidFill>
                  <a:srgbClr val="FFC000"/>
                </a:solidFill>
              </a:rPr>
              <a:t>a</a:t>
            </a:r>
            <a:r>
              <a:rPr lang="pt-BR" sz="2600" dirty="0">
                <a:solidFill>
                  <a:srgbClr val="FFC000"/>
                </a:solidFill>
              </a:rPr>
              <a:t>us Narmont</a:t>
            </a:r>
            <a:r>
              <a:rPr lang="lt-LT" sz="2600" dirty="0">
                <a:solidFill>
                  <a:srgbClr val="FFC000"/>
                </a:solidFill>
              </a:rPr>
              <a:t>o išvada byloje: ,,jeigu mes teisingai identifikavom, tai individualūs namai. &lt;...&gt; konkrečiai dėl šitos bylos mes konstatavom, kad mums atrodo, kad neatitinka detalaus plano, kuris yra galiojantis. Toks yra konstatavimas. Detalus planas yra galiojantis, vadinasi architektūriniai reikalavimai ir statybos leidimas yra neteisėti.“</a:t>
            </a:r>
          </a:p>
          <a:p>
            <a:pPr marL="0" indent="0" algn="just">
              <a:buNone/>
            </a:pPr>
            <a:endParaRPr lang="lt-LT" sz="2400" dirty="0">
              <a:solidFill>
                <a:srgbClr val="FFC000"/>
              </a:solidFill>
            </a:endParaRPr>
          </a:p>
          <a:p>
            <a:pPr marL="0" indent="0" algn="just">
              <a:buNone/>
            </a:pPr>
            <a:endParaRPr lang="lt-LT" sz="2400" dirty="0">
              <a:solidFill>
                <a:srgbClr val="FFC000"/>
              </a:solidFill>
            </a:endParaRPr>
          </a:p>
        </p:txBody>
      </p:sp>
    </p:spTree>
    <p:extLst>
      <p:ext uri="{BB962C8B-B14F-4D97-AF65-F5344CB8AC3E}">
        <p14:creationId xmlns:p14="http://schemas.microsoft.com/office/powerpoint/2010/main" val="3238739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3400" b="1" dirty="0">
                <a:solidFill>
                  <a:srgbClr val="FFC000"/>
                </a:solidFill>
              </a:rPr>
              <a:t>Balsių praktika: užstatymo intensyvumas</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p:txBody>
          <a:bodyPr>
            <a:normAutofit fontScale="92500" lnSpcReduction="10000"/>
          </a:bodyPr>
          <a:lstStyle/>
          <a:p>
            <a:pPr marL="0" indent="0" algn="just">
              <a:buNone/>
            </a:pPr>
            <a:r>
              <a:rPr lang="lt-LT" sz="2400" dirty="0">
                <a:solidFill>
                  <a:srgbClr val="FFC000"/>
                </a:solidFill>
              </a:rPr>
              <a:t>Pagal Valstybinės teritorijų planavimo ir statybos inspekcijos Vilniaus teritorinis skyriaus suderintos </a:t>
            </a:r>
            <a:r>
              <a:rPr lang="en-US" sz="2400" dirty="0" err="1">
                <a:solidFill>
                  <a:srgbClr val="FFC000"/>
                </a:solidFill>
              </a:rPr>
              <a:t>statytojo</a:t>
            </a:r>
            <a:r>
              <a:rPr lang="en-US" sz="2400" dirty="0">
                <a:solidFill>
                  <a:srgbClr val="FFC000"/>
                </a:solidFill>
              </a:rPr>
              <a:t> </a:t>
            </a:r>
            <a:r>
              <a:rPr lang="lt-LT" sz="2400" dirty="0">
                <a:solidFill>
                  <a:srgbClr val="FFC000"/>
                </a:solidFill>
              </a:rPr>
              <a:t>deklaracijos duomenis</a:t>
            </a:r>
            <a:r>
              <a:rPr lang="en-US" sz="2400" dirty="0">
                <a:solidFill>
                  <a:srgbClr val="FFC000"/>
                </a:solidFill>
              </a:rPr>
              <a:t>:</a:t>
            </a:r>
            <a:r>
              <a:rPr lang="lt-LT" sz="2400" dirty="0">
                <a:solidFill>
                  <a:srgbClr val="FFC000"/>
                </a:solidFill>
              </a:rPr>
              <a:t> </a:t>
            </a:r>
            <a:r>
              <a:rPr lang="en-US" sz="2400" dirty="0">
                <a:solidFill>
                  <a:srgbClr val="FFC000"/>
                </a:solidFill>
              </a:rPr>
              <a:t>3 </a:t>
            </a:r>
            <a:r>
              <a:rPr lang="en-US" sz="2400" dirty="0" err="1">
                <a:solidFill>
                  <a:srgbClr val="FFC000"/>
                </a:solidFill>
              </a:rPr>
              <a:t>sublokuot</a:t>
            </a:r>
            <a:r>
              <a:rPr lang="lt-LT" sz="2400" dirty="0">
                <a:solidFill>
                  <a:srgbClr val="FFC000"/>
                </a:solidFill>
              </a:rPr>
              <a:t>ų</a:t>
            </a:r>
            <a:r>
              <a:rPr lang="es-ES" sz="2400" dirty="0">
                <a:solidFill>
                  <a:srgbClr val="FFC000"/>
                </a:solidFill>
              </a:rPr>
              <a:t> </a:t>
            </a:r>
            <a:r>
              <a:rPr lang="es-ES" sz="2400" dirty="0" err="1">
                <a:solidFill>
                  <a:srgbClr val="FFC000"/>
                </a:solidFill>
              </a:rPr>
              <a:t>pastatų</a:t>
            </a:r>
            <a:r>
              <a:rPr lang="es-ES" sz="2400" dirty="0">
                <a:solidFill>
                  <a:srgbClr val="FFC000"/>
                </a:solidFill>
              </a:rPr>
              <a:t> </a:t>
            </a:r>
            <a:r>
              <a:rPr lang="es-ES" sz="2400" dirty="0" err="1">
                <a:solidFill>
                  <a:srgbClr val="FFC000"/>
                </a:solidFill>
              </a:rPr>
              <a:t>bendrasis</a:t>
            </a:r>
            <a:r>
              <a:rPr lang="es-ES" sz="2400" dirty="0">
                <a:solidFill>
                  <a:srgbClr val="FFC000"/>
                </a:solidFill>
              </a:rPr>
              <a:t> </a:t>
            </a:r>
            <a:r>
              <a:rPr lang="es-ES" sz="2400" dirty="0" err="1">
                <a:solidFill>
                  <a:srgbClr val="FFC000"/>
                </a:solidFill>
              </a:rPr>
              <a:t>plotas</a:t>
            </a:r>
            <a:r>
              <a:rPr lang="es-ES" sz="2400" dirty="0">
                <a:solidFill>
                  <a:srgbClr val="FFC000"/>
                </a:solidFill>
              </a:rPr>
              <a:t> </a:t>
            </a:r>
            <a:r>
              <a:rPr lang="lt-LT" sz="2400" dirty="0">
                <a:solidFill>
                  <a:srgbClr val="FFC000"/>
                </a:solidFill>
              </a:rPr>
              <a:t>- </a:t>
            </a:r>
            <a:r>
              <a:rPr lang="es-ES" sz="2400" dirty="0">
                <a:solidFill>
                  <a:srgbClr val="FFC000"/>
                </a:solidFill>
              </a:rPr>
              <a:t>351,25 </a:t>
            </a:r>
            <a:r>
              <a:rPr lang="en-US" sz="2400" dirty="0" err="1">
                <a:solidFill>
                  <a:srgbClr val="FFC000"/>
                </a:solidFill>
              </a:rPr>
              <a:t>kv</a:t>
            </a:r>
            <a:r>
              <a:rPr lang="en-US" sz="2400" dirty="0">
                <a:solidFill>
                  <a:srgbClr val="FFC000"/>
                </a:solidFill>
              </a:rPr>
              <a:t>. m., </a:t>
            </a:r>
            <a:r>
              <a:rPr lang="en-US" sz="2400" dirty="0" err="1">
                <a:solidFill>
                  <a:srgbClr val="FFC000"/>
                </a:solidFill>
              </a:rPr>
              <a:t>sklypo</a:t>
            </a:r>
            <a:r>
              <a:rPr lang="en-US" sz="2400" dirty="0">
                <a:solidFill>
                  <a:srgbClr val="FFC000"/>
                </a:solidFill>
              </a:rPr>
              <a:t> </a:t>
            </a:r>
            <a:r>
              <a:rPr lang="en-US" sz="2400" dirty="0" err="1">
                <a:solidFill>
                  <a:srgbClr val="FFC000"/>
                </a:solidFill>
              </a:rPr>
              <a:t>plotas</a:t>
            </a:r>
            <a:r>
              <a:rPr lang="en-US" sz="2400" dirty="0">
                <a:solidFill>
                  <a:srgbClr val="FFC000"/>
                </a:solidFill>
              </a:rPr>
              <a:t> </a:t>
            </a:r>
            <a:r>
              <a:rPr lang="lt-LT" sz="2400" dirty="0">
                <a:solidFill>
                  <a:srgbClr val="FFC000"/>
                </a:solidFill>
              </a:rPr>
              <a:t>- </a:t>
            </a:r>
            <a:r>
              <a:rPr lang="en-US" sz="2400" dirty="0">
                <a:solidFill>
                  <a:srgbClr val="FFC000"/>
                </a:solidFill>
              </a:rPr>
              <a:t>1000 </a:t>
            </a:r>
            <a:r>
              <a:rPr lang="en-US" sz="2400" dirty="0" err="1">
                <a:solidFill>
                  <a:srgbClr val="FFC000"/>
                </a:solidFill>
              </a:rPr>
              <a:t>kv</a:t>
            </a:r>
            <a:r>
              <a:rPr lang="en-US" sz="2400" dirty="0">
                <a:solidFill>
                  <a:srgbClr val="FFC000"/>
                </a:solidFill>
              </a:rPr>
              <a:t>. m. </a:t>
            </a:r>
            <a:r>
              <a:rPr lang="lt-LT" sz="2400" dirty="0">
                <a:solidFill>
                  <a:srgbClr val="FFC000"/>
                </a:solidFill>
              </a:rPr>
              <a:t>Kai t</a:t>
            </a:r>
            <a:r>
              <a:rPr lang="en-US" sz="2400" dirty="0" err="1">
                <a:solidFill>
                  <a:srgbClr val="FFC000"/>
                </a:solidFill>
              </a:rPr>
              <a:t>echniniame</a:t>
            </a:r>
            <a:r>
              <a:rPr lang="en-US" sz="2400" dirty="0">
                <a:solidFill>
                  <a:srgbClr val="FFC000"/>
                </a:solidFill>
              </a:rPr>
              <a:t> </a:t>
            </a:r>
            <a:r>
              <a:rPr lang="en-US" sz="2400" dirty="0" err="1">
                <a:solidFill>
                  <a:srgbClr val="FFC000"/>
                </a:solidFill>
              </a:rPr>
              <a:t>projekte</a:t>
            </a:r>
            <a:r>
              <a:rPr lang="en-US" sz="2400" dirty="0">
                <a:solidFill>
                  <a:srgbClr val="FFC000"/>
                </a:solidFill>
              </a:rPr>
              <a:t> </a:t>
            </a:r>
            <a:r>
              <a:rPr lang="en-US" sz="2400" dirty="0" err="1">
                <a:solidFill>
                  <a:srgbClr val="FFC000"/>
                </a:solidFill>
              </a:rPr>
              <a:t>nustatytas</a:t>
            </a:r>
            <a:r>
              <a:rPr lang="en-US" sz="2400" dirty="0">
                <a:solidFill>
                  <a:srgbClr val="FFC000"/>
                </a:solidFill>
              </a:rPr>
              <a:t> 23 proc. </a:t>
            </a:r>
            <a:r>
              <a:rPr lang="lt-LT" sz="2400" dirty="0">
                <a:solidFill>
                  <a:srgbClr val="FFC000"/>
                </a:solidFill>
              </a:rPr>
              <a:t>užstatymo intensyvumas  (architektūriniuose reikalavimuose </a:t>
            </a:r>
            <a:r>
              <a:rPr lang="en-US" sz="2400" dirty="0">
                <a:solidFill>
                  <a:srgbClr val="FFC000"/>
                </a:solidFill>
              </a:rPr>
              <a:t>40 proc.</a:t>
            </a:r>
            <a:r>
              <a:rPr lang="lt-LT" sz="2400" dirty="0">
                <a:solidFill>
                  <a:srgbClr val="FFC000"/>
                </a:solidFill>
              </a:rPr>
              <a:t>).</a:t>
            </a:r>
          </a:p>
          <a:p>
            <a:pPr marL="0" indent="0" algn="just">
              <a:buNone/>
            </a:pPr>
            <a:endParaRPr lang="lt-LT" sz="2400" dirty="0">
              <a:solidFill>
                <a:srgbClr val="FFC000"/>
              </a:solidFill>
            </a:endParaRPr>
          </a:p>
          <a:p>
            <a:pPr marL="0" indent="0" algn="just">
              <a:buNone/>
            </a:pPr>
            <a:r>
              <a:rPr lang="pt-BR" sz="2400" dirty="0">
                <a:solidFill>
                  <a:srgbClr val="FFC000"/>
                </a:solidFill>
              </a:rPr>
              <a:t>Aplinkos ministerijos Teritorijų planavimo, urbanistikos ir architektūros departamento direktorius Marius Narmont</a:t>
            </a:r>
            <a:r>
              <a:rPr lang="lt-LT" sz="2400" dirty="0" err="1">
                <a:solidFill>
                  <a:srgbClr val="FFC000"/>
                </a:solidFill>
              </a:rPr>
              <a:t>as</a:t>
            </a:r>
            <a:r>
              <a:rPr lang="lt-LT" sz="2400" dirty="0">
                <a:solidFill>
                  <a:srgbClr val="FFC000"/>
                </a:solidFill>
              </a:rPr>
              <a:t>: </a:t>
            </a:r>
            <a:r>
              <a:rPr lang="en-US" sz="2400" dirty="0">
                <a:solidFill>
                  <a:srgbClr val="FFC000"/>
                </a:solidFill>
              </a:rPr>
              <a:t>,,</a:t>
            </a:r>
            <a:r>
              <a:rPr lang="lt-LT" sz="2400" dirty="0">
                <a:solidFill>
                  <a:srgbClr val="FFC000"/>
                </a:solidFill>
              </a:rPr>
              <a:t>toks intensyvumas architektūriniuose reikalavimuose aplamai negalėjo būti, nes pagal bendrą planą yra 0,4 o detaliajame yra individuali statyba. O individualiai statybai galioja intensyvumas iki 0,3. Tai kokiu būdu architektūriniuose reikalavimuose atsirado 0,4. Čia matyt irgi atskiro tyrimo reikėtų“.</a:t>
            </a:r>
          </a:p>
        </p:txBody>
      </p:sp>
    </p:spTree>
    <p:extLst>
      <p:ext uri="{BB962C8B-B14F-4D97-AF65-F5344CB8AC3E}">
        <p14:creationId xmlns:p14="http://schemas.microsoft.com/office/powerpoint/2010/main" val="3256766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3400" b="1" dirty="0">
                <a:solidFill>
                  <a:srgbClr val="FFC000"/>
                </a:solidFill>
              </a:rPr>
              <a:t>Balsių praktika: </a:t>
            </a:r>
            <a:r>
              <a:rPr lang="en-US" sz="3400" b="1" dirty="0" err="1">
                <a:solidFill>
                  <a:srgbClr val="FFC000"/>
                </a:solidFill>
              </a:rPr>
              <a:t>savavali</a:t>
            </a:r>
            <a:r>
              <a:rPr lang="lt-LT" sz="3400" b="1" dirty="0" err="1">
                <a:solidFill>
                  <a:srgbClr val="FFC000"/>
                </a:solidFill>
              </a:rPr>
              <a:t>ška</a:t>
            </a:r>
            <a:r>
              <a:rPr lang="lt-LT" sz="3400" b="1" dirty="0">
                <a:solidFill>
                  <a:srgbClr val="FFC000"/>
                </a:solidFill>
              </a:rPr>
              <a:t> statyba</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a:xfrm>
            <a:off x="457200" y="1556792"/>
            <a:ext cx="8229600" cy="4680520"/>
          </a:xfrm>
        </p:spPr>
        <p:txBody>
          <a:bodyPr>
            <a:normAutofit fontScale="85000" lnSpcReduction="10000"/>
          </a:bodyPr>
          <a:lstStyle/>
          <a:p>
            <a:pPr marL="0" indent="0" algn="just">
              <a:buNone/>
            </a:pPr>
            <a:r>
              <a:rPr lang="lt-LT" sz="1800" dirty="0">
                <a:solidFill>
                  <a:srgbClr val="FFC000"/>
                </a:solidFill>
              </a:rPr>
              <a:t>Iš techninio projekto sprendinių matyti, kad jame suprojektuoti trys atskiri sublokuoti dvibučiai pastatai  (Žalčių g. 21, 21A ir 21B), turintys atskirus įėjimus iš lauko, neturintys jokių bendrų konstrukcijų, išskyrus blokavimo sienas (žr. rūsio, pirmo ir antro aukšto planus). </a:t>
            </a:r>
          </a:p>
          <a:p>
            <a:pPr marL="0" indent="0" algn="just">
              <a:buNone/>
            </a:pPr>
            <a:r>
              <a:rPr lang="lt-LT" sz="1800" dirty="0">
                <a:solidFill>
                  <a:srgbClr val="FFC000"/>
                </a:solidFill>
              </a:rPr>
              <a:t>Iš pastato nuotraukų ir kadastrinių matavimų bylų matyti, kad pastatyta visiems trims pastatams bendra laiptinė  (bendrojo naudojimo patalpa), iš kurios patenkama į visus namuose (21, 21A ir 21B) esančius butus 6 butus. </a:t>
            </a:r>
          </a:p>
          <a:p>
            <a:pPr marL="0" indent="0" algn="just">
              <a:buNone/>
            </a:pPr>
            <a:r>
              <a:rPr lang="lt-LT" sz="1800" dirty="0">
                <a:solidFill>
                  <a:srgbClr val="FFC000"/>
                </a:solidFill>
              </a:rPr>
              <a:t>Aplinkos ministerija 2016-06-20 išvada: ,,Teisės aktuose nenustatyta ar du ir daugiau sublokuotų statinių gali turėti bendras patalpas, tačiau sistemiškai vertindami teisės aktų nuostatas, manome, kad sublokuoti pastatai turėtų turėti tik bendrą sieną (sienas). Manytina, kad du viename </a:t>
            </a:r>
            <a:r>
              <a:rPr lang="lt-LT" sz="1800" dirty="0" err="1">
                <a:solidFill>
                  <a:srgbClr val="FFC000"/>
                </a:solidFill>
              </a:rPr>
              <a:t>dvibutyje</a:t>
            </a:r>
            <a:r>
              <a:rPr lang="lt-LT" sz="1800" dirty="0">
                <a:solidFill>
                  <a:srgbClr val="FFC000"/>
                </a:solidFill>
              </a:rPr>
              <a:t> esantys butai gali turėti bendrojo naudojimo patalpą (laiptinę) (tai atitiktų STR 1.01.09:2003 „Statinių klasifikavimas pagal jų naudojimo paskirtį“ 7.2 papunktyje nurodyta gyvenamųjų pastatų pogrupį (gyvenamosios paskirties (dviejų butų) pastatai (namai)), </a:t>
            </a:r>
            <a:r>
              <a:rPr lang="lt-LT" sz="1800" b="1" dirty="0">
                <a:solidFill>
                  <a:srgbClr val="FFC000"/>
                </a:solidFill>
              </a:rPr>
              <a:t>tačiau du ar daugiau blokuotų pastatų neturėtų turėti bendrų patalpų, nes tai būdinga daugiabučiam gyvenamajam namui</a:t>
            </a:r>
            <a:r>
              <a:rPr lang="lt-LT" sz="1800" dirty="0">
                <a:solidFill>
                  <a:srgbClr val="FFC000"/>
                </a:solidFill>
              </a:rPr>
              <a:t>”.</a:t>
            </a:r>
          </a:p>
          <a:p>
            <a:pPr marL="0" indent="0" algn="just">
              <a:buNone/>
            </a:pPr>
            <a:r>
              <a:rPr lang="lt-LT" sz="1800" dirty="0">
                <a:solidFill>
                  <a:srgbClr val="FFC000"/>
                </a:solidFill>
              </a:rPr>
              <a:t>Aplinkos ministerijos Statybos normavimo skyriaus vedėjas </a:t>
            </a:r>
            <a:r>
              <a:rPr lang="lt-LT" sz="1800" dirty="0" err="1">
                <a:solidFill>
                  <a:srgbClr val="FFC000"/>
                </a:solidFill>
              </a:rPr>
              <a:t>Dangyras</a:t>
            </a:r>
            <a:r>
              <a:rPr lang="lt-LT" sz="1800" dirty="0">
                <a:solidFill>
                  <a:srgbClr val="FFC000"/>
                </a:solidFill>
              </a:rPr>
              <a:t> Žukauskas: </a:t>
            </a:r>
          </a:p>
          <a:p>
            <a:pPr marL="0" indent="0" algn="just">
              <a:buNone/>
            </a:pPr>
            <a:r>
              <a:rPr lang="lt-LT" sz="1800" dirty="0">
                <a:solidFill>
                  <a:srgbClr val="FFC000"/>
                </a:solidFill>
              </a:rPr>
              <a:t>,,sublokuotas pats savaime reiškia, kad yra atskiri objektai,  nieko bendro išskyrus sieną jie neturėtų turėti“, ,,kad tai ne sublokuotas, o nežinau kiek ten būtų yra“</a:t>
            </a:r>
          </a:p>
          <a:p>
            <a:pPr marL="0" indent="0" algn="just">
              <a:buNone/>
            </a:pPr>
            <a:r>
              <a:rPr lang="lt-LT" sz="1800" dirty="0">
                <a:solidFill>
                  <a:srgbClr val="FFC000"/>
                </a:solidFill>
              </a:rPr>
              <a:t>atsižvelgiant į tai, kad įėjimo durys yra išorinėse sienose ir sprendžiant pagal sienų išdėstymą jos yra laikančios, ir į tai, kad pakeitus laiptinių duris pasikeitė laiptinių vietos, jų dydžiai, o tai reiškia, kad pasikeitė ir perdangos, mes darom tokią prielaidą. Šiuo atveju turėtų būti traktuojami kaip esminiai pakeitimai laikančių konstrukcijų ir turėjo būti gautas naujas leidimas“.</a:t>
            </a:r>
          </a:p>
        </p:txBody>
      </p:sp>
    </p:spTree>
    <p:extLst>
      <p:ext uri="{BB962C8B-B14F-4D97-AF65-F5344CB8AC3E}">
        <p14:creationId xmlns:p14="http://schemas.microsoft.com/office/powerpoint/2010/main" val="4173806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3400" b="1" dirty="0">
                <a:solidFill>
                  <a:srgbClr val="FFC000"/>
                </a:solidFill>
              </a:rPr>
              <a:t>Balsių praktika: </a:t>
            </a:r>
            <a:r>
              <a:rPr lang="en-US" sz="3400" b="1" dirty="0" err="1">
                <a:solidFill>
                  <a:srgbClr val="FFC000"/>
                </a:solidFill>
              </a:rPr>
              <a:t>savavali</a:t>
            </a:r>
            <a:r>
              <a:rPr lang="lt-LT" sz="3400" b="1" dirty="0" err="1">
                <a:solidFill>
                  <a:srgbClr val="FFC000"/>
                </a:solidFill>
              </a:rPr>
              <a:t>ška</a:t>
            </a:r>
            <a:r>
              <a:rPr lang="lt-LT" sz="3400" b="1" dirty="0">
                <a:solidFill>
                  <a:srgbClr val="FFC000"/>
                </a:solidFill>
              </a:rPr>
              <a:t> statyba</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a:xfrm>
            <a:off x="457200" y="1556792"/>
            <a:ext cx="8229600" cy="4525963"/>
          </a:xfrm>
        </p:spPr>
        <p:txBody>
          <a:bodyPr>
            <a:normAutofit lnSpcReduction="10000"/>
          </a:bodyPr>
          <a:lstStyle/>
          <a:p>
            <a:pPr marL="0" indent="0" algn="just">
              <a:buNone/>
            </a:pPr>
            <a:r>
              <a:rPr lang="lt-LT" sz="1800" dirty="0">
                <a:solidFill>
                  <a:srgbClr val="FFC000"/>
                </a:solidFill>
              </a:rPr>
              <a:t>Iš techninio projekto sprendinių matyti, kad kiekvienas iš suprojektuotų pastatų turi rūsį ir du antžeminius aukštus bei bendrą dvipusio šlaitinio  stogo konstrukciją.</a:t>
            </a:r>
          </a:p>
          <a:p>
            <a:pPr marL="0" indent="0" algn="just">
              <a:buNone/>
            </a:pPr>
            <a:endParaRPr lang="lt-LT" sz="1800" dirty="0">
              <a:solidFill>
                <a:srgbClr val="FFC000"/>
              </a:solidFill>
            </a:endParaRPr>
          </a:p>
          <a:p>
            <a:pPr marL="0" indent="0" algn="just">
              <a:buNone/>
            </a:pPr>
            <a:r>
              <a:rPr lang="lt-LT" sz="1800" dirty="0">
                <a:solidFill>
                  <a:srgbClr val="FFC000"/>
                </a:solidFill>
              </a:rPr>
              <a:t>Iš pastato nuotraukų matyti, kad statytojas pakeitė projekte numatytą stogo konstrukciją (įrengtas šlaitas į vieną pusę, numatyta į abi puses) ir įrengė projektuose nenumatytus langus. </a:t>
            </a:r>
          </a:p>
          <a:p>
            <a:pPr marL="0" indent="0" algn="just">
              <a:buNone/>
            </a:pPr>
            <a:endParaRPr lang="lt-LT" sz="2400" dirty="0">
              <a:solidFill>
                <a:srgbClr val="FFC000"/>
              </a:solidFill>
            </a:endParaRPr>
          </a:p>
          <a:p>
            <a:pPr marL="0" indent="0" algn="just">
              <a:buNone/>
            </a:pPr>
            <a:endParaRPr lang="lt-LT" sz="2400" dirty="0">
              <a:solidFill>
                <a:srgbClr val="FFC000"/>
              </a:solidFill>
            </a:endParaRPr>
          </a:p>
          <a:p>
            <a:pPr marL="0" indent="0" algn="just">
              <a:buNone/>
            </a:pPr>
            <a:r>
              <a:rPr lang="lt-LT" sz="1900" dirty="0">
                <a:solidFill>
                  <a:srgbClr val="FFC000"/>
                </a:solidFill>
              </a:rPr>
              <a:t>Aplinkos ministerijos Statybos normavimo skyriaus vedėjas </a:t>
            </a:r>
            <a:r>
              <a:rPr lang="lt-LT" sz="1900" dirty="0" err="1">
                <a:solidFill>
                  <a:srgbClr val="FFC000"/>
                </a:solidFill>
              </a:rPr>
              <a:t>Dangyras</a:t>
            </a:r>
            <a:r>
              <a:rPr lang="lt-LT" sz="1900" dirty="0">
                <a:solidFill>
                  <a:srgbClr val="FFC000"/>
                </a:solidFill>
              </a:rPr>
              <a:t> Žukauskas: </a:t>
            </a:r>
          </a:p>
          <a:p>
            <a:pPr marL="0" indent="0" algn="just">
              <a:buNone/>
            </a:pPr>
            <a:r>
              <a:rPr lang="lt-LT" sz="1900" dirty="0">
                <a:solidFill>
                  <a:srgbClr val="FFC000"/>
                </a:solidFill>
              </a:rPr>
              <a:t>,,laiptinė nesiskaičiuoja į intensyvumą, bet išmetus laiptinę atsirado papildoma kvadratūra butam. Va kur menas.“</a:t>
            </a:r>
          </a:p>
          <a:p>
            <a:pPr marL="0" indent="0" algn="just">
              <a:buNone/>
            </a:pPr>
            <a:r>
              <a:rPr lang="lt-LT" sz="1900" dirty="0">
                <a:solidFill>
                  <a:srgbClr val="FFC000"/>
                </a:solidFill>
              </a:rPr>
              <a:t>,,&lt;...&gt; matosi pagal išplanavimą. Pagal faktą. Nes kur šoniniuose sparnuose užiminėjo visą tą tūrį dabar ten laiptų vienas maržas. Lyginant su projektu vadinasi padidėjo intensyvumas. De facto. Viskas labai paprasta“.</a:t>
            </a:r>
          </a:p>
          <a:p>
            <a:pPr marL="0" indent="0" algn="just">
              <a:buNone/>
            </a:pPr>
            <a:endParaRPr lang="lt-LT" sz="2400" dirty="0">
              <a:solidFill>
                <a:srgbClr val="FFC000"/>
              </a:solidFill>
            </a:endParaRPr>
          </a:p>
        </p:txBody>
      </p:sp>
    </p:spTree>
    <p:extLst>
      <p:ext uri="{BB962C8B-B14F-4D97-AF65-F5344CB8AC3E}">
        <p14:creationId xmlns:p14="http://schemas.microsoft.com/office/powerpoint/2010/main" val="1223214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2800" b="1" dirty="0">
                <a:solidFill>
                  <a:srgbClr val="FFC000"/>
                </a:solidFill>
              </a:rPr>
              <a:t>Vilniaus apygardos teismo verdiktas:</a:t>
            </a:r>
            <a:br>
              <a:rPr lang="lt-LT" sz="2800" b="1" dirty="0">
                <a:solidFill>
                  <a:srgbClr val="FFC000"/>
                </a:solidFill>
              </a:rPr>
            </a:br>
            <a:r>
              <a:rPr lang="lt-LT" sz="2800" b="1" dirty="0">
                <a:solidFill>
                  <a:srgbClr val="FFC000"/>
                </a:solidFill>
              </a:rPr>
              <a:t>dėl reikalavimo teisės</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a:xfrm>
            <a:off x="464876" y="1484297"/>
            <a:ext cx="8229600" cy="5041047"/>
          </a:xfrm>
        </p:spPr>
        <p:txBody>
          <a:bodyPr>
            <a:normAutofit lnSpcReduction="10000"/>
          </a:bodyPr>
          <a:lstStyle/>
          <a:p>
            <a:pPr marL="0" indent="0" algn="just">
              <a:buNone/>
            </a:pPr>
            <a:r>
              <a:rPr lang="lt-LT" sz="1700" dirty="0">
                <a:solidFill>
                  <a:srgbClr val="FFC000"/>
                </a:solidFill>
              </a:rPr>
              <a:t>,,Šiuo atveju ieškovų kaip Nekilnojamojo turto savininkų teisės nebuvo pažeistos, o reali tokių teisų pažeidimo tikimybė statant ginčo statinius egzistavo tik besiribojančių sklypų savininkų R. U. ir A. A. atžvilgiu. Tačiau kaip jau minėta šie ieškovai yra patvirtinę savo parašais ginčo sklypo užstatymo schemoje, jog neprieštarauja tokiam užstatymui“. </a:t>
            </a:r>
          </a:p>
          <a:p>
            <a:pPr marL="0" indent="0" algn="just">
              <a:buNone/>
            </a:pPr>
            <a:r>
              <a:rPr lang="lt-LT" sz="1700" dirty="0">
                <a:solidFill>
                  <a:srgbClr val="FFC000"/>
                </a:solidFill>
              </a:rPr>
              <a:t>,,Šioje byloje iškilęs ginčas dėl atsakovo statybų teisėtumo, tiksliau dėl laikantis galiojančio teisinio reguliavimo nustatytos tvarkos patvirtinto projekto atitikimo detaliajam planui, o jeigu dar tiksliau dėl vieno individualaus statytojo tokio projekto įgyvendinimo, nekeičiant detaliojo plano sprendinių, teisėtumo. Tačiau atsakovai nėra subjektai įgalinti viešąjį interesą, o Statybos inspekcija atlikusi patikrinimą nenustatė galiojančios tvarkos pažeidimų“.</a:t>
            </a:r>
          </a:p>
          <a:p>
            <a:pPr marL="0" indent="0" algn="just">
              <a:buNone/>
            </a:pPr>
            <a:r>
              <a:rPr lang="lt-LT" sz="1700" dirty="0">
                <a:solidFill>
                  <a:srgbClr val="FFC000"/>
                </a:solidFill>
              </a:rPr>
              <a:t>,,Kaip teisingai pažymėjo Vilniaus miesto savivaldybės administracija atsiliepime į ieškinį teritorijų planavimo dokumentai nustato tik užstatymo intensyvumą,  aukštingumą, nustato žemės sklypų  naudojimo būdus, tačiau nereglamentuoja gyventojų skaičiaus“.</a:t>
            </a:r>
          </a:p>
          <a:p>
            <a:pPr marL="0" indent="0" algn="just">
              <a:buNone/>
            </a:pPr>
            <a:r>
              <a:rPr lang="lt-LT" sz="1700" dirty="0">
                <a:solidFill>
                  <a:srgbClr val="FFC000"/>
                </a:solidFill>
              </a:rPr>
              <a:t>,,Byloje nustatyta, kad ginčo statinys nepažeidžia statinio aukštingumo, intensyvumo bei tankumo reikalavimų, iš bendro rajono vaizdo neišsiskiria, kas labai aiškiai matyti iš byloje esančių nuotraukų. Taip pat niekuo nepagrįstas ieškovų argumentas, kad dėl ginčo pastato jų namų vertė sumažėjo. Ieškovai nepateikė jokių objektyvių įrodymų, kuriais remiantis pirmosios instancijos teismas būtų galėjęs daryti išvadą, jog ieškovų teisės buvo pažeistos. Todėl pirmosios instancijos teismas priėjo pagrįstos išvados, jog ieškovai neįrodė interesų pažeidimo ar patirtos žalos“.</a:t>
            </a:r>
          </a:p>
          <a:p>
            <a:pPr marL="0" indent="0" algn="just">
              <a:buNone/>
            </a:pPr>
            <a:endParaRPr lang="lt-LT" sz="2400" dirty="0">
              <a:solidFill>
                <a:srgbClr val="FFC000"/>
              </a:solidFill>
            </a:endParaRPr>
          </a:p>
        </p:txBody>
      </p:sp>
    </p:spTree>
    <p:extLst>
      <p:ext uri="{BB962C8B-B14F-4D97-AF65-F5344CB8AC3E}">
        <p14:creationId xmlns:p14="http://schemas.microsoft.com/office/powerpoint/2010/main" val="1138216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2800" b="1" dirty="0">
                <a:solidFill>
                  <a:srgbClr val="FFC000"/>
                </a:solidFill>
              </a:rPr>
              <a:t>Vilniaus apygardos teismas: dėl statybos leidimo ir kitų dokumentų neteisėtumo</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a:xfrm>
            <a:off x="464876" y="1484297"/>
            <a:ext cx="8229600" cy="5041047"/>
          </a:xfrm>
        </p:spPr>
        <p:txBody>
          <a:bodyPr>
            <a:normAutofit fontScale="70000" lnSpcReduction="20000"/>
          </a:bodyPr>
          <a:lstStyle/>
          <a:p>
            <a:pPr marL="0" indent="0" algn="just">
              <a:buNone/>
            </a:pPr>
            <a:r>
              <a:rPr lang="lt-LT" sz="2400" dirty="0">
                <a:solidFill>
                  <a:srgbClr val="FFC000"/>
                </a:solidFill>
              </a:rPr>
              <a:t>,,Priešingai nei teigia apeliantai pirmosios instancijos teismas skundžiamame sprendime detaliai išanalizavo į bylą pateiktas rašytines į bylą išvadai duoti  įtrauktos institucijos Aplinkos ministerijos išvadas, jomis ir Aplinkos ministerijos atstovo pasisakymu teisme rėmėsi nuspręsdamas, jog ieškovai Statybos leidimo neteisėtumą grindžia klaidinga teisės aktų interpretacija, teigdami, kad statinys turi būti laikomas ne trimis sublokuotais dvibučiais namais, o daugiabučiu namu, kuris turėjo būti statomas laikantis šiems statiniams keliamų reikalavimų“. </a:t>
            </a:r>
          </a:p>
          <a:p>
            <a:pPr marL="0" indent="0" algn="just">
              <a:buNone/>
            </a:pPr>
            <a:r>
              <a:rPr lang="lt-LT" sz="2400" dirty="0">
                <a:solidFill>
                  <a:srgbClr val="FFC000"/>
                </a:solidFill>
              </a:rPr>
              <a:t>,,Aplinkos ministerijos atstovas teismo posėdžio metu paaiškino, kad pagal Detaliojo plano sprendinius blokuotas užstatymas ginčo atveju buvo galimas, taip pat atkreipė dėmesį, kad blokuotų dvibučių statymas teisės aktuose specialiai nereglamentuotas, tačiau tokių namų egzistavimas nėra vertintinas kaip pažeidimas ir jis gali bei galėjo būti įgyvendinamas.“</a:t>
            </a:r>
          </a:p>
          <a:p>
            <a:pPr marL="0" indent="0" algn="just">
              <a:buNone/>
            </a:pPr>
            <a:r>
              <a:rPr lang="lt-LT" sz="2400" dirty="0">
                <a:solidFill>
                  <a:srgbClr val="FFC000"/>
                </a:solidFill>
              </a:rPr>
              <a:t>,,Teismas taip pat pagrįstai rėmėsi tuo, jog Aplinkos ministerijos išvadoje vienareikšmiškai nurodyta, kad „atsižvelgiant į numatomą rekonstruoti vienbutį namą, jo konstrukcijas, planuojamų statyti sublokuotų namų sprendinius, teoriškai įmanoma rekonstruoti vienbutį gyvenamąjį namą į tris sublokuotus namus nekeičiant buvusio vienbučio namo pirmojo ir cokolinio aukšto konstrukcijų, buvusio pastato užstatymo ploto, kad sublokuoti namai atitiktų Statybos techniniame reglamente STR 2.02.09:2005 „Vienbučiai ir dvibučiai namai" sublokuotiems namams keliamus reikalavimus dėl sublokuotos sienos“. Remdamasis šiais minėtos institucijos teiginiais, konstatavo, jog tokia  rekonstrukcija galima“.</a:t>
            </a:r>
          </a:p>
          <a:p>
            <a:pPr marL="0" indent="0" algn="just">
              <a:buNone/>
            </a:pPr>
            <a:r>
              <a:rPr lang="lt-LT" sz="2400" dirty="0">
                <a:solidFill>
                  <a:srgbClr val="FFC000"/>
                </a:solidFill>
              </a:rPr>
              <a:t>,,Jog ginčo atveju  nebuvo keičiamas pastato tūris, vieta sklype kas galėtų pažeisti kaimynių besiribojančių sklypų savininkų teises“.</a:t>
            </a:r>
          </a:p>
        </p:txBody>
      </p:sp>
    </p:spTree>
    <p:extLst>
      <p:ext uri="{BB962C8B-B14F-4D97-AF65-F5344CB8AC3E}">
        <p14:creationId xmlns:p14="http://schemas.microsoft.com/office/powerpoint/2010/main" val="2810128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706090"/>
          </a:xfrm>
        </p:spPr>
        <p:txBody>
          <a:bodyPr>
            <a:noAutofit/>
          </a:bodyPr>
          <a:lstStyle/>
          <a:p>
            <a:r>
              <a:rPr lang="lt-LT" sz="3200" b="1" dirty="0">
                <a:solidFill>
                  <a:srgbClr val="FFC000"/>
                </a:solidFill>
              </a:rPr>
              <a:t>Reikalavimo teisės įtvirtinimas teisės aktuose</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a:xfrm>
            <a:off x="457200" y="980728"/>
            <a:ext cx="8435280" cy="5602634"/>
          </a:xfrm>
        </p:spPr>
        <p:txBody>
          <a:bodyPr>
            <a:normAutofit fontScale="25000" lnSpcReduction="20000"/>
          </a:bodyPr>
          <a:lstStyle/>
          <a:p>
            <a:pPr marL="0" indent="0" algn="just">
              <a:buNone/>
            </a:pPr>
            <a:r>
              <a:rPr lang="lt-LT" sz="7200" dirty="0">
                <a:solidFill>
                  <a:srgbClr val="FFC000"/>
                </a:solidFill>
              </a:rPr>
              <a:t>Civilinio proceso kodekso 5 straipsnio 1 dalis</a:t>
            </a:r>
            <a:r>
              <a:rPr lang="en-US" sz="7200" dirty="0">
                <a:solidFill>
                  <a:srgbClr val="FFC000"/>
                </a:solidFill>
              </a:rPr>
              <a:t> </a:t>
            </a:r>
            <a:r>
              <a:rPr lang="en-US" sz="7200" dirty="0" err="1">
                <a:solidFill>
                  <a:srgbClr val="FFC000"/>
                </a:solidFill>
              </a:rPr>
              <a:t>ir</a:t>
            </a:r>
            <a:r>
              <a:rPr lang="en-US" sz="7200" dirty="0">
                <a:solidFill>
                  <a:srgbClr val="FFC000"/>
                </a:solidFill>
              </a:rPr>
              <a:t> </a:t>
            </a:r>
            <a:r>
              <a:rPr lang="lt-LT" sz="7200" dirty="0">
                <a:solidFill>
                  <a:srgbClr val="FFC000"/>
                </a:solidFill>
              </a:rPr>
              <a:t>Administracinių bylų teisenos įstatymo 5 straipsnio </a:t>
            </a:r>
            <a:r>
              <a:rPr lang="en-US" sz="7200" dirty="0">
                <a:solidFill>
                  <a:srgbClr val="FFC000"/>
                </a:solidFill>
              </a:rPr>
              <a:t>1 </a:t>
            </a:r>
            <a:r>
              <a:rPr lang="en-US" sz="7200" dirty="0" err="1">
                <a:solidFill>
                  <a:srgbClr val="FFC000"/>
                </a:solidFill>
              </a:rPr>
              <a:t>dalis</a:t>
            </a:r>
            <a:r>
              <a:rPr lang="en-US" sz="7200" dirty="0">
                <a:solidFill>
                  <a:srgbClr val="FFC000"/>
                </a:solidFill>
              </a:rPr>
              <a:t> </a:t>
            </a:r>
            <a:r>
              <a:rPr lang="en-US" sz="7200" dirty="0" err="1">
                <a:solidFill>
                  <a:srgbClr val="FFC000"/>
                </a:solidFill>
              </a:rPr>
              <a:t>nustato</a:t>
            </a:r>
            <a:r>
              <a:rPr lang="en-US" sz="7200" dirty="0">
                <a:solidFill>
                  <a:srgbClr val="FFC000"/>
                </a:solidFill>
              </a:rPr>
              <a:t>: </a:t>
            </a:r>
            <a:r>
              <a:rPr lang="lt-LT" sz="7200" dirty="0">
                <a:solidFill>
                  <a:srgbClr val="FFC000"/>
                </a:solidFill>
              </a:rPr>
              <a:t>kiekvienas suinteresuotas asmuo turi teisę įstatymų nustatyta tvarka kreiptis į teismą, kad būtų apginta pažeista ar ginčijama jo teisė arba įstatymų saugomas interesas.</a:t>
            </a:r>
          </a:p>
          <a:p>
            <a:pPr marL="0" indent="0" algn="just">
              <a:buNone/>
            </a:pPr>
            <a:endParaRPr lang="en-US" sz="1600" dirty="0">
              <a:solidFill>
                <a:srgbClr val="FFC000"/>
              </a:solidFill>
            </a:endParaRPr>
          </a:p>
          <a:p>
            <a:pPr marL="0" indent="0" algn="just">
              <a:buNone/>
            </a:pPr>
            <a:r>
              <a:rPr lang="lt-LT" sz="7200" dirty="0">
                <a:solidFill>
                  <a:srgbClr val="FFC000"/>
                </a:solidFill>
              </a:rPr>
              <a:t>Teritorijų planavimo įstatymo 9 straipsnis: Teritorijų planavimo valstybinės priežiūros ir asmenų, kurių interesai galimai pažeisti, skundų, ginčų tarp teritorijų planavimo proceso dalyvių ar asmenų pranešimų dėl galimų šio įstatymo pažeidimų nagrinėjimo tvarką nustato Lietuvos Respublikos teritorijų planavimo ir statybos valstybinės priežiūros įstatymas.</a:t>
            </a:r>
            <a:endParaRPr lang="en-US" sz="1600" b="1" dirty="0">
              <a:solidFill>
                <a:srgbClr val="FFC000"/>
              </a:solidFill>
            </a:endParaRPr>
          </a:p>
          <a:p>
            <a:pPr marL="0" indent="0" algn="just">
              <a:buNone/>
            </a:pPr>
            <a:r>
              <a:rPr lang="lt-LT" sz="7200" dirty="0">
                <a:solidFill>
                  <a:srgbClr val="FFC000"/>
                </a:solidFill>
              </a:rPr>
              <a:t>Statybos įstatymo 33 straipsnio 1 dal</a:t>
            </a:r>
            <a:r>
              <a:rPr lang="en-US" sz="7200" dirty="0" err="1">
                <a:solidFill>
                  <a:srgbClr val="FFC000"/>
                </a:solidFill>
              </a:rPr>
              <a:t>yje</a:t>
            </a:r>
            <a:r>
              <a:rPr lang="en-US" sz="7200" dirty="0">
                <a:solidFill>
                  <a:srgbClr val="FFC000"/>
                </a:solidFill>
              </a:rPr>
              <a:t> </a:t>
            </a:r>
            <a:r>
              <a:rPr lang="en-US" sz="7200" dirty="0" err="1">
                <a:solidFill>
                  <a:srgbClr val="FFC000"/>
                </a:solidFill>
              </a:rPr>
              <a:t>nustatyta</a:t>
            </a:r>
            <a:r>
              <a:rPr lang="en-US" sz="7200" dirty="0">
                <a:solidFill>
                  <a:srgbClr val="FFC000"/>
                </a:solidFill>
              </a:rPr>
              <a:t>, </a:t>
            </a:r>
            <a:r>
              <a:rPr lang="lt-LT" sz="7200" dirty="0">
                <a:solidFill>
                  <a:srgbClr val="FFC000"/>
                </a:solidFill>
              </a:rPr>
              <a:t>jeigu statybą leidžiantis dokumentas išduotas neteisėtai, Valstybinė teritorijų planavimo ir statybos inspekcija prie Aplinkos ministerijos, kiti šio įstatymo 27 straipsnio 24 dalyje nurodyti viešojo administravimo subjektai ar kiti asmenys, kurių teisės ir teisėti interesai yra pažeidžiami, kreipiasi į: 1) bendrosios kompetencijos teismą – dėl statybą leidžiančio dokumento galiojimo panaikinimo ir statybos padarinių šalinimo, kai statyba yra pradėta</a:t>
            </a:r>
            <a:r>
              <a:rPr lang="en-US" sz="7200" dirty="0">
                <a:solidFill>
                  <a:srgbClr val="FFC000"/>
                </a:solidFill>
              </a:rPr>
              <a:t>; </a:t>
            </a:r>
            <a:r>
              <a:rPr lang="lt-LT" sz="7200" dirty="0">
                <a:solidFill>
                  <a:srgbClr val="FFC000"/>
                </a:solidFill>
              </a:rPr>
              <a:t>2) administracinį teismą, kai statyba dar nėra pradėta ir teisme ginčijamas tik statybą leidžiantis dokumentas.</a:t>
            </a:r>
          </a:p>
          <a:p>
            <a:pPr marL="0" indent="0" algn="just">
              <a:buNone/>
            </a:pPr>
            <a:r>
              <a:rPr lang="lt-LT" sz="7200" dirty="0">
                <a:solidFill>
                  <a:srgbClr val="FFC000"/>
                </a:solidFill>
              </a:rPr>
              <a:t>Pagal Civilinio kodekso 4.103 straipsnio 1 ir 2 dal</a:t>
            </a:r>
            <a:r>
              <a:rPr lang="en-US" sz="7200" dirty="0" err="1">
                <a:solidFill>
                  <a:srgbClr val="FFC000"/>
                </a:solidFill>
              </a:rPr>
              <a:t>yse</a:t>
            </a:r>
            <a:r>
              <a:rPr lang="en-US" sz="7200" dirty="0">
                <a:solidFill>
                  <a:srgbClr val="FFC000"/>
                </a:solidFill>
              </a:rPr>
              <a:t> </a:t>
            </a:r>
            <a:r>
              <a:rPr lang="en-US" sz="7200" dirty="0" err="1">
                <a:solidFill>
                  <a:srgbClr val="FFC000"/>
                </a:solidFill>
              </a:rPr>
              <a:t>nustatyta</a:t>
            </a:r>
            <a:r>
              <a:rPr lang="lt-LT" sz="7200" dirty="0">
                <a:solidFill>
                  <a:srgbClr val="FFC000"/>
                </a:solidFill>
              </a:rPr>
              <a:t>: </a:t>
            </a:r>
            <a:r>
              <a:rPr lang="en-US" sz="7200" dirty="0">
                <a:solidFill>
                  <a:srgbClr val="FFC000"/>
                </a:solidFill>
              </a:rPr>
              <a:t>1. </a:t>
            </a:r>
            <a:r>
              <a:rPr lang="lt-LT" sz="7200" dirty="0">
                <a:solidFill>
                  <a:srgbClr val="FFC000"/>
                </a:solidFill>
              </a:rPr>
              <a:t>Jeigu statinys (jo dalis) yra pastatytas ar statomas savavališkai arba ne savavališkai, tačiau pažeidžiant statinio projekto sprendinius ar teisės aktų reikalavimus, tai tokiu statiniu (jo dalimi) naudotis ar juo disponuoti (parduoti, padovanoti, išnuomoti ar pan.) draudžiama. Koks statinys (jo dalis) yra pastatytas ar statomas savavališkai, nustato įstatymai.</a:t>
            </a:r>
            <a:r>
              <a:rPr lang="en-US" sz="7200" dirty="0">
                <a:solidFill>
                  <a:srgbClr val="FFC000"/>
                </a:solidFill>
              </a:rPr>
              <a:t> </a:t>
            </a:r>
            <a:r>
              <a:rPr lang="lt-LT" sz="7200" dirty="0">
                <a:solidFill>
                  <a:srgbClr val="FFC000"/>
                </a:solidFill>
              </a:rPr>
              <a:t> 2. Asmenys, kurių teisės ir interesai yra pažeidžiami, ir kiti įstatymų įgalioti asmenys dėl šio straipsnio 1 dalyje nurodytų pažeidimų turi teisę kreiptis į teismą.</a:t>
            </a:r>
          </a:p>
          <a:p>
            <a:pPr marL="0" indent="0" algn="just">
              <a:buNone/>
            </a:pPr>
            <a:endParaRPr lang="en-US" sz="7200" dirty="0">
              <a:solidFill>
                <a:srgbClr val="FFC000"/>
              </a:solidFill>
            </a:endParaRPr>
          </a:p>
          <a:p>
            <a:pPr marL="0" indent="0" algn="just">
              <a:buNone/>
            </a:pPr>
            <a:endParaRPr lang="en-US" sz="2000" dirty="0">
              <a:solidFill>
                <a:srgbClr val="FFC000"/>
              </a:solidFill>
            </a:endParaRPr>
          </a:p>
        </p:txBody>
      </p:sp>
    </p:spTree>
    <p:extLst>
      <p:ext uri="{BB962C8B-B14F-4D97-AF65-F5344CB8AC3E}">
        <p14:creationId xmlns:p14="http://schemas.microsoft.com/office/powerpoint/2010/main" val="107540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850106"/>
          </a:xfrm>
        </p:spPr>
        <p:txBody>
          <a:bodyPr>
            <a:noAutofit/>
          </a:bodyPr>
          <a:lstStyle/>
          <a:p>
            <a:r>
              <a:rPr lang="lt-LT" sz="4000" b="1" dirty="0">
                <a:solidFill>
                  <a:srgbClr val="FFC000"/>
                </a:solidFill>
              </a:rPr>
              <a:t>Reikalavimo teisė</a:t>
            </a:r>
            <a:r>
              <a:rPr lang="en-US" sz="4000" b="1" dirty="0">
                <a:solidFill>
                  <a:srgbClr val="FFC000"/>
                </a:solidFill>
              </a:rPr>
              <a:t>s </a:t>
            </a:r>
            <a:r>
              <a:rPr lang="en-US" sz="4000" b="1" dirty="0" err="1">
                <a:solidFill>
                  <a:srgbClr val="FFC000"/>
                </a:solidFill>
              </a:rPr>
              <a:t>esm</a:t>
            </a:r>
            <a:r>
              <a:rPr lang="lt-LT" sz="4000" b="1" dirty="0">
                <a:solidFill>
                  <a:srgbClr val="FFC000"/>
                </a:solidFill>
              </a:rPr>
              <a:t>ė</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a:xfrm>
            <a:off x="457200" y="1268760"/>
            <a:ext cx="8229600" cy="4857403"/>
          </a:xfrm>
        </p:spPr>
        <p:txBody>
          <a:bodyPr>
            <a:normAutofit fontScale="32500" lnSpcReduction="20000"/>
          </a:bodyPr>
          <a:lstStyle/>
          <a:p>
            <a:pPr marL="0" indent="0" algn="just">
              <a:buNone/>
            </a:pPr>
            <a:r>
              <a:rPr lang="en-US" sz="6000" dirty="0">
                <a:solidFill>
                  <a:srgbClr val="FFC000"/>
                </a:solidFill>
              </a:rPr>
              <a:t>A</a:t>
            </a:r>
            <a:r>
              <a:rPr lang="lt-LT" sz="6000" dirty="0" err="1">
                <a:solidFill>
                  <a:srgbClr val="FFC000"/>
                </a:solidFill>
              </a:rPr>
              <a:t>smens</a:t>
            </a:r>
            <a:r>
              <a:rPr lang="lt-LT" sz="6000" dirty="0">
                <a:solidFill>
                  <a:srgbClr val="FFC000"/>
                </a:solidFill>
              </a:rPr>
              <a:t> subjektyvus suvokimas apie jo teisių ar interesų pažeidimą minėtų įstatymo nuostatų prasme suteikia jam teisę kreiptis į teismą ginčijant neteisėtą teritorijų planavimo dokumentą, statybos leidimą (Statybos įstatymo 33 str. 1 d.), tiek neteisėtus veiksmus (savavališkos statybos darbus), tačiau teisminės gynybos prašantis asmuo turi teismui nurodyti kokios jo subjektinės teisės ar įstatymų saugomi interesai ir kokiu konkrečiu būdu (atitinkamais aktais, veiksmais, neveikimu) yra pažeisti. </a:t>
            </a:r>
          </a:p>
          <a:p>
            <a:pPr marL="0" indent="0" algn="just">
              <a:buNone/>
            </a:pPr>
            <a:endParaRPr lang="lt-LT" sz="6000" dirty="0">
              <a:solidFill>
                <a:srgbClr val="FFC000"/>
              </a:solidFill>
            </a:endParaRPr>
          </a:p>
          <a:p>
            <a:pPr marL="0" indent="0" algn="just">
              <a:buNone/>
            </a:pPr>
            <a:r>
              <a:rPr lang="en-US" sz="6000" dirty="0" err="1">
                <a:solidFill>
                  <a:srgbClr val="FFC000"/>
                </a:solidFill>
              </a:rPr>
              <a:t>Nagrin</a:t>
            </a:r>
            <a:r>
              <a:rPr lang="lt-LT" sz="6000" dirty="0" err="1">
                <a:solidFill>
                  <a:srgbClr val="FFC000"/>
                </a:solidFill>
              </a:rPr>
              <a:t>ėjant</a:t>
            </a:r>
            <a:r>
              <a:rPr lang="lt-LT" sz="6000" dirty="0">
                <a:solidFill>
                  <a:srgbClr val="FFC000"/>
                </a:solidFill>
              </a:rPr>
              <a:t> tokio pobūdžio bylas labai dažnai esminis klausimas būna ne dėl skundžiamo sprendimo ar veiksmo neteisėtumo, bet dėl ieškovo (pareiškėjo) reikalavimo teisės: ar asmuo turi atitinkamą jo nurodytą subjektinę teisę (įstatymų saugomą interesą); ar ši teisė (įstatymų saugomas interesas) yra pažeistas ir ar pažeistas asmens skundžiamu aktu (teritorijų planavimo dokumentu, statybos leidimu) ar neteisėtais veiksmais (pvz. savavališkomis statybomis). </a:t>
            </a:r>
          </a:p>
          <a:p>
            <a:pPr marL="0" indent="0" algn="just">
              <a:buNone/>
            </a:pPr>
            <a:r>
              <a:rPr lang="lt-LT" sz="6000" dirty="0">
                <a:solidFill>
                  <a:srgbClr val="FFC000"/>
                </a:solidFill>
              </a:rPr>
              <a:t>Tik nustatęs besikreipiančio asmens reikalavimo teisės turėjimą, teismas sprendžiama, ar nustatyti (dažnai akivaizdūs) teisės aktų pažeidimai yra pagrindas pareikštiems reikalavimams patenkinti.</a:t>
            </a:r>
          </a:p>
          <a:p>
            <a:pPr marL="0" indent="0" algn="just">
              <a:buNone/>
            </a:pPr>
            <a:endParaRPr lang="en-US" sz="2000" dirty="0">
              <a:solidFill>
                <a:srgbClr val="FFC000"/>
              </a:solidFill>
            </a:endParaRPr>
          </a:p>
        </p:txBody>
      </p:sp>
    </p:spTree>
    <p:extLst>
      <p:ext uri="{BB962C8B-B14F-4D97-AF65-F5344CB8AC3E}">
        <p14:creationId xmlns:p14="http://schemas.microsoft.com/office/powerpoint/2010/main" val="2561661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2400" b="1" dirty="0">
                <a:solidFill>
                  <a:srgbClr val="FFC000"/>
                </a:solidFill>
              </a:rPr>
              <a:t>Kriterijai atribojant, kada ginamas viešasis interesas, o kada pareiškėjas gina savo subjektines teises ar įstatymo saugomus interesus </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p:txBody>
          <a:bodyPr>
            <a:normAutofit fontScale="70000" lnSpcReduction="20000"/>
          </a:bodyPr>
          <a:lstStyle/>
          <a:p>
            <a:pPr marL="0" indent="0" algn="just">
              <a:buNone/>
            </a:pPr>
            <a:r>
              <a:rPr lang="lt-LT" sz="2400" dirty="0">
                <a:solidFill>
                  <a:srgbClr val="FFC000"/>
                </a:solidFill>
              </a:rPr>
              <a:t>Tada, kai pareiškėjas savo reikalavimą grindžia savo privačių subjektyvių teisių ar interesų pažeidimu, vertintina, jog pareiškėjas kreipėsi CPK 5 </a:t>
            </a:r>
            <a:r>
              <a:rPr lang="en-US" sz="2400" dirty="0">
                <a:solidFill>
                  <a:srgbClr val="FFC000"/>
                </a:solidFill>
              </a:rPr>
              <a:t>str. </a:t>
            </a:r>
            <a:r>
              <a:rPr lang="lt-LT" sz="2400" dirty="0">
                <a:solidFill>
                  <a:srgbClr val="FFC000"/>
                </a:solidFill>
              </a:rPr>
              <a:t>ir ABTĮ </a:t>
            </a:r>
            <a:r>
              <a:rPr lang="en-US" sz="2400" dirty="0">
                <a:solidFill>
                  <a:srgbClr val="FFC000"/>
                </a:solidFill>
              </a:rPr>
              <a:t>5 str. </a:t>
            </a:r>
            <a:r>
              <a:rPr lang="lt-LT" sz="2400" dirty="0">
                <a:solidFill>
                  <a:srgbClr val="FFC000"/>
                </a:solidFill>
              </a:rPr>
              <a:t>tvarka gindamas savo paties pažeistą ar ginčijamą subjektinę teisę arba įstatymų saugomą interesą. </a:t>
            </a:r>
          </a:p>
          <a:p>
            <a:pPr marL="0" indent="0" algn="just">
              <a:buNone/>
            </a:pPr>
            <a:endParaRPr lang="en-US" sz="2400" dirty="0">
              <a:solidFill>
                <a:srgbClr val="FFC000"/>
              </a:solidFill>
            </a:endParaRPr>
          </a:p>
          <a:p>
            <a:pPr marL="0" indent="0" algn="just">
              <a:buNone/>
            </a:pPr>
            <a:r>
              <a:rPr lang="en-US" sz="2400" dirty="0">
                <a:solidFill>
                  <a:srgbClr val="FFC000"/>
                </a:solidFill>
              </a:rPr>
              <a:t>T</a:t>
            </a:r>
            <a:r>
              <a:rPr lang="lt-LT" sz="2400" dirty="0" err="1">
                <a:solidFill>
                  <a:srgbClr val="FFC000"/>
                </a:solidFill>
              </a:rPr>
              <a:t>ais</a:t>
            </a:r>
            <a:r>
              <a:rPr lang="lt-LT" sz="2400" dirty="0">
                <a:solidFill>
                  <a:srgbClr val="FFC000"/>
                </a:solidFill>
              </a:rPr>
              <a:t> atvejais, kai pareiškėjas savo skundą grindžia tuo, kas yra reikšminga, reikalinga, vertinga visuomenei ar jos daliai, vertintina, kad pareiškėjas kreipėsi į teismą gindamas viešąjį interesą</a:t>
            </a:r>
            <a:r>
              <a:rPr lang="en-US" sz="2400" dirty="0">
                <a:solidFill>
                  <a:srgbClr val="FFC000"/>
                </a:solidFill>
              </a:rPr>
              <a:t>.</a:t>
            </a:r>
            <a:endParaRPr lang="lt-LT" sz="2400" dirty="0">
              <a:solidFill>
                <a:srgbClr val="FFC000"/>
              </a:solidFill>
            </a:endParaRPr>
          </a:p>
          <a:p>
            <a:pPr marL="0" indent="0" algn="just">
              <a:buNone/>
            </a:pPr>
            <a:endParaRPr lang="en-US" sz="2400" dirty="0">
              <a:solidFill>
                <a:srgbClr val="FFC000"/>
              </a:solidFill>
            </a:endParaRPr>
          </a:p>
          <a:p>
            <a:pPr marL="0" indent="0" algn="just">
              <a:buNone/>
            </a:pPr>
            <a:r>
              <a:rPr lang="lt-LT" sz="2400" dirty="0">
                <a:solidFill>
                  <a:srgbClr val="FFC000"/>
                </a:solidFill>
              </a:rPr>
              <a:t>Asmens subjektinė teisė ar įstatymo saugomas interesas yra visų pirma konkretaus asmens vertybė, ji yra reikšminga, reikalinga, vertinga konkrečiam teisės subjektui. Akivaizdu, jog galima situacija, kad asmens subjektinė teisė ar įstatymo saugomas interesas bus akumuliuota tam tikru mastu su tuo, kas reikšminga, reikalinga, vertinga ne tik konkrečiam subjektui, bet ir visuomenei ir jos daliai; o asmuo, teisme apgindamas savo subjektinę teisę ar įstatymo saugomą interesą, tuo pačiu tam tikru mastu turėtų įtakos viešojo intereso apsaugai. Šiuo atveju negalima teigti, kad esant tokioms aplinkybėms asmuo praranda teisę kreiptis į teismą gindamas savo subjektinę teisę ar įstatymo saugomą interesą, kadangi tai nėra nustatyta įstatymu. </a:t>
            </a:r>
          </a:p>
        </p:txBody>
      </p:sp>
    </p:spTree>
    <p:extLst>
      <p:ext uri="{BB962C8B-B14F-4D97-AF65-F5344CB8AC3E}">
        <p14:creationId xmlns:p14="http://schemas.microsoft.com/office/powerpoint/2010/main" val="3985990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3400" b="1" dirty="0">
                <a:solidFill>
                  <a:srgbClr val="FFC000"/>
                </a:solidFill>
              </a:rPr>
              <a:t>Viešojo intereso gynimo teisė </a:t>
            </a:r>
            <a:br>
              <a:rPr lang="lt-LT" sz="3400" b="1" dirty="0">
                <a:solidFill>
                  <a:srgbClr val="FFC000"/>
                </a:solidFill>
              </a:rPr>
            </a:br>
            <a:r>
              <a:rPr lang="lt-LT" sz="3400" b="1" dirty="0">
                <a:solidFill>
                  <a:srgbClr val="FFC000"/>
                </a:solidFill>
              </a:rPr>
              <a:t>pagal </a:t>
            </a:r>
            <a:r>
              <a:rPr lang="lt-LT" sz="3400" b="1" dirty="0" err="1">
                <a:solidFill>
                  <a:srgbClr val="FFC000"/>
                </a:solidFill>
              </a:rPr>
              <a:t>Orhuso</a:t>
            </a:r>
            <a:r>
              <a:rPr lang="lt-LT" sz="3400" b="1" dirty="0">
                <a:solidFill>
                  <a:srgbClr val="FFC000"/>
                </a:solidFill>
              </a:rPr>
              <a:t> konvenciją</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p:txBody>
          <a:bodyPr>
            <a:normAutofit fontScale="85000" lnSpcReduction="20000"/>
          </a:bodyPr>
          <a:lstStyle/>
          <a:p>
            <a:pPr algn="just"/>
            <a:r>
              <a:rPr lang="lt-LT" sz="2400" dirty="0">
                <a:solidFill>
                  <a:srgbClr val="FFC000"/>
                </a:solidFill>
              </a:rPr>
              <a:t>1998 m. </a:t>
            </a:r>
            <a:r>
              <a:rPr lang="lt-LT" sz="2400" dirty="0" err="1">
                <a:solidFill>
                  <a:srgbClr val="FFC000"/>
                </a:solidFill>
              </a:rPr>
              <a:t>Orhuso</a:t>
            </a:r>
            <a:r>
              <a:rPr lang="lt-LT" sz="2400" dirty="0">
                <a:solidFill>
                  <a:srgbClr val="FFC000"/>
                </a:solidFill>
              </a:rPr>
              <a:t> Konvencija dėl teisės gauti informaciją, visuomenės dalyvavimo priimant sprendimus ir teisės kreiptis į teismus aplinkosaugos klausimais suteikia teisę suinteresuotos visuomenės nariams (nagrinėjamu atveju - ir bendruomenėms</a:t>
            </a:r>
            <a:r>
              <a:rPr lang="en-US" sz="2400" dirty="0">
                <a:solidFill>
                  <a:srgbClr val="FFC000"/>
                </a:solidFill>
              </a:rPr>
              <a:t>, </a:t>
            </a:r>
            <a:r>
              <a:rPr lang="en-US" sz="2400" dirty="0" err="1">
                <a:solidFill>
                  <a:srgbClr val="FFC000"/>
                </a:solidFill>
              </a:rPr>
              <a:t>asociacijoms</a:t>
            </a:r>
            <a:r>
              <a:rPr lang="lt-LT" sz="2400" dirty="0">
                <a:solidFill>
                  <a:srgbClr val="FFC000"/>
                </a:solidFill>
              </a:rPr>
              <a:t>) kreiptis į teismą dėl aplinkos apsaugos klausimais priimtų sprendimų, kuriais yra pažeidžiama asmenų teisė gyventi sveikatai ir gerovei palankioje aplinkoje. </a:t>
            </a:r>
          </a:p>
          <a:p>
            <a:pPr algn="just"/>
            <a:endParaRPr lang="en-US" sz="2400" dirty="0">
              <a:solidFill>
                <a:srgbClr val="FFC000"/>
              </a:solidFill>
            </a:endParaRPr>
          </a:p>
          <a:p>
            <a:pPr algn="just"/>
            <a:r>
              <a:rPr lang="en-US" sz="2400" dirty="0" err="1">
                <a:solidFill>
                  <a:srgbClr val="FFC000"/>
                </a:solidFill>
              </a:rPr>
              <a:t>Konvencijos</a:t>
            </a:r>
            <a:r>
              <a:rPr lang="en-US" sz="2400" dirty="0">
                <a:solidFill>
                  <a:srgbClr val="FFC000"/>
                </a:solidFill>
              </a:rPr>
              <a:t> </a:t>
            </a:r>
            <a:r>
              <a:rPr lang="en-US" sz="2400" dirty="0" err="1">
                <a:solidFill>
                  <a:srgbClr val="FFC000"/>
                </a:solidFill>
              </a:rPr>
              <a:t>taikymo</a:t>
            </a:r>
            <a:r>
              <a:rPr lang="en-US" sz="2400" dirty="0">
                <a:solidFill>
                  <a:srgbClr val="FFC000"/>
                </a:solidFill>
              </a:rPr>
              <a:t> </a:t>
            </a:r>
            <a:r>
              <a:rPr lang="en-US" sz="2400" dirty="0" err="1">
                <a:solidFill>
                  <a:srgbClr val="FFC000"/>
                </a:solidFill>
              </a:rPr>
              <a:t>prasme</a:t>
            </a:r>
            <a:r>
              <a:rPr lang="en-US" sz="2400" dirty="0">
                <a:solidFill>
                  <a:srgbClr val="FFC000"/>
                </a:solidFill>
              </a:rPr>
              <a:t>, </a:t>
            </a:r>
            <a:r>
              <a:rPr lang="lt-LT" sz="2400" dirty="0">
                <a:solidFill>
                  <a:srgbClr val="FFC000"/>
                </a:solidFill>
              </a:rPr>
              <a:t>teisių į sveiką ir švarią aplinką pažeidimas yra ir viešosios teisės pažeidimas, kurio gynyba išplaukia tiesiogiai iš Konstitucijos. </a:t>
            </a:r>
          </a:p>
          <a:p>
            <a:pPr algn="just"/>
            <a:endParaRPr lang="en-US" sz="2400" dirty="0">
              <a:solidFill>
                <a:srgbClr val="FFC000"/>
              </a:solidFill>
            </a:endParaRPr>
          </a:p>
          <a:p>
            <a:pPr algn="just"/>
            <a:r>
              <a:rPr lang="lt-LT" sz="2400" dirty="0">
                <a:solidFill>
                  <a:srgbClr val="FFC000"/>
                </a:solidFill>
              </a:rPr>
              <a:t> Lietuvos vyriausiasis administracinis teismas aktualioje praktikoje pripažįsta visuomeninių organizacijų, padedančių spręsti aplinkosaugos problemas, teisę kreiptis į administracinį teismą dėl viešojo intereso gynimo, kai ginčai kyla dėl teritorijų planavimo ir poveikio aplinkai vertinimo procedūrų. </a:t>
            </a:r>
          </a:p>
        </p:txBody>
      </p:sp>
    </p:spTree>
    <p:extLst>
      <p:ext uri="{BB962C8B-B14F-4D97-AF65-F5344CB8AC3E}">
        <p14:creationId xmlns:p14="http://schemas.microsoft.com/office/powerpoint/2010/main" val="2175483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48072"/>
          </a:xfrm>
        </p:spPr>
        <p:txBody>
          <a:bodyPr>
            <a:noAutofit/>
          </a:bodyPr>
          <a:lstStyle/>
          <a:p>
            <a:r>
              <a:rPr lang="lt-LT" sz="2400" b="1" dirty="0">
                <a:solidFill>
                  <a:srgbClr val="FFC000"/>
                </a:solidFill>
              </a:rPr>
              <a:t>Teritorijų planavimo įstatymo pakeitimo įstatymo </a:t>
            </a:r>
            <a:r>
              <a:rPr lang="en-US" sz="2400" b="1" dirty="0">
                <a:solidFill>
                  <a:srgbClr val="FFC000"/>
                </a:solidFill>
              </a:rPr>
              <a:t>48 </a:t>
            </a:r>
            <a:r>
              <a:rPr lang="en-US" sz="2400" b="1" dirty="0" err="1">
                <a:solidFill>
                  <a:srgbClr val="FFC000"/>
                </a:solidFill>
              </a:rPr>
              <a:t>straipsnis</a:t>
            </a:r>
            <a:endParaRPr lang="lt-LT" sz="2400" b="1" dirty="0">
              <a:solidFill>
                <a:srgbClr val="FFC000"/>
              </a:solidFill>
            </a:endParaRP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a:xfrm>
            <a:off x="457200" y="692696"/>
            <a:ext cx="8363272" cy="5976664"/>
          </a:xfrm>
        </p:spPr>
        <p:txBody>
          <a:bodyPr>
            <a:noAutofit/>
          </a:bodyPr>
          <a:lstStyle/>
          <a:p>
            <a:pPr marL="0" indent="0" algn="just">
              <a:buNone/>
            </a:pPr>
            <a:r>
              <a:rPr lang="lt-LT" sz="1200" dirty="0">
                <a:solidFill>
                  <a:srgbClr val="FFC000"/>
                </a:solidFill>
              </a:rPr>
              <a:t>1. Teritorijų planavimo proceso (iki teritorijų planavimo dokumento patvirtinimo) metu neteisėtai priimtus administracinius sprendimus suinteresuotų asmenų prašymu ar savo iniciatyva administracine tvarka panaikina šiuos sprendimus priėmę subjektai arba teismas. Kreiptis į sprendimus priėmusią instituciją ar teismą turi teisę asmenys, kurių teisės ir teisėti interesai yra pažeisti, taip pat šių asmenų skundų ar pranešimų pagrindu arba savo iniciatyva – pagal kompetenciją teritorijų planavimo valstybinę priežiūrą atliekančios institucijos, kiti viešojo administravimo subjektai, suinteresuotos visuomenės atstovai, gindami visuomenės (viešąjį) interesą.</a:t>
            </a:r>
          </a:p>
          <a:p>
            <a:pPr marL="0" indent="0" algn="just">
              <a:buNone/>
            </a:pPr>
            <a:r>
              <a:rPr lang="lt-LT" sz="1200" dirty="0">
                <a:solidFill>
                  <a:srgbClr val="FFC000"/>
                </a:solidFill>
              </a:rPr>
              <a:t>2. Neteisėtai priimtą sprendimą dėl teritorijų planavimo dokumento patvirtinimo panaikina teismas. Teismas gali priimti administracinį sprendimą panaikinti visą teritorijų planavimo dokumentą arba jo dalį.</a:t>
            </a:r>
          </a:p>
          <a:p>
            <a:pPr marL="0" indent="0" algn="just">
              <a:buNone/>
            </a:pPr>
            <a:r>
              <a:rPr lang="lt-LT" sz="1200" dirty="0">
                <a:solidFill>
                  <a:srgbClr val="FFC000"/>
                </a:solidFill>
              </a:rPr>
              <a:t>3. Kreiptis į teismą panaikinti neteisėtai priimtą administracinį sprendimą dėl teritorijų planavimo dokumento patvirtinimo panaikinimo turi teisę teritorijų planavimo valstybinę priežiūrą atliekančios institucijos ir kiti pagal kompetenciją viešojo administravimo subjektai, kurių teisės ir teisėti interesai yra pažeisti.</a:t>
            </a:r>
          </a:p>
          <a:p>
            <a:pPr marL="0" indent="0" algn="just">
              <a:buNone/>
            </a:pPr>
            <a:r>
              <a:rPr lang="lt-LT" sz="1200" dirty="0">
                <a:solidFill>
                  <a:srgbClr val="FFC000"/>
                </a:solidFill>
              </a:rPr>
              <a:t>4. Suinteresuotos visuomenės atstovai, kiti suinteresuoti fiziniai ir juridiniai asmenys turi teisę kreiptis į teismą dėl priimto administracinio sprendimo dėl teritorijų planavimo dokumento patvirtinimo panaikinimo tik tuo atveju, jeigu jie:</a:t>
            </a:r>
          </a:p>
          <a:p>
            <a:pPr marL="0" indent="0" algn="just">
              <a:buNone/>
            </a:pPr>
            <a:r>
              <a:rPr lang="lt-LT" sz="1200" dirty="0">
                <a:solidFill>
                  <a:srgbClr val="FFC000"/>
                </a:solidFill>
              </a:rPr>
              <a:t>1) dalyvavo teritorijų planavimo viešinimo procedūrose ir teikė skundus ar pranešimus dėl viešojo administravimo subjektų priimtų su teritorijų planavimu susijusių sprendimų ar dėl šių subjektų neveikimo teritorijų planavimo valstybinę priežiūrą atliekančioms institucijoms iki skundžiamo administracinio sprendimo dėl teritorijų planavimo dokumento patvirtinimo priėmimo, jeigu viešinimo procedūrų metu žinojo ar objektyviai galėjo numatyti apie savo galimai pažeidžiamas teises;</a:t>
            </a:r>
          </a:p>
          <a:p>
            <a:pPr marL="0" indent="0" algn="just">
              <a:buNone/>
            </a:pPr>
            <a:r>
              <a:rPr lang="lt-LT" sz="1200" dirty="0">
                <a:solidFill>
                  <a:srgbClr val="FFC000"/>
                </a:solidFill>
              </a:rPr>
              <a:t>2) dėl priežasčių, kurias teismas pripažino svarbiomis, negalėjo dalyvauti teritorijų planavimo viešinimo procedūrose ir teikti skundus ar pranešimus dėl viešojo administravimo subjektų priimtų su teritorijų planavimu susijusių sprendimų ar dėl šių subjektų neveikimo teritorijų planavimo valstybinę priežiūrą atliekančioms institucijoms iki skundžiamo administracinio sprendimo dėl teritorijų planavimo dokumento patvirtinimo.</a:t>
            </a:r>
          </a:p>
          <a:p>
            <a:pPr marL="0" indent="0" algn="just">
              <a:buNone/>
            </a:pPr>
            <a:r>
              <a:rPr lang="lt-LT" sz="1200" dirty="0">
                <a:solidFill>
                  <a:srgbClr val="FFC000"/>
                </a:solidFill>
              </a:rPr>
              <a:t>5. Suinteresuota visuomenė, turinti įrodymų ar teisinį pagrindą manyti, kad buvo pažeistas visuomenės (viešasis) interesas, nurodytas šio įstatymo 8 straipsnio 1 dalyje, turi teisę ginti visuomenės (viešąjį) interesą teritorijų planavime ir kreiptis į instituciją, ginančią visuomenės (viešąjį) interesą srityje, kurioje buvo padarytas visuomenės (viešojo) intereso pažeidimas, arba į prokurorą su prašymu, kad būtų ištirti galimi visuomenės (viešojo) intereso pažeidimų atvejai.</a:t>
            </a:r>
          </a:p>
          <a:p>
            <a:pPr marL="0" indent="0" algn="just">
              <a:buNone/>
            </a:pPr>
            <a:r>
              <a:rPr lang="lt-LT" sz="1200" dirty="0">
                <a:solidFill>
                  <a:srgbClr val="FFC000"/>
                </a:solidFill>
              </a:rPr>
              <a:t>6. Visuomenės (viešąjį) interesą ginantiems subjektams senaties terminas pareikšti reikalavimus dėl patvirtintų teritorijų planavimo dokumentų, jų sprendinių ar juos patvirtinančių administracinių aktų ginčijimo yra 20 darbo dienų nuo statybą leidžiančio dokumento išdavimo dienos pagal siekiamą ginčyti teritorijų planavimo dokumentą, tačiau ne vėliau kaip 2 metai nuo patvirtinto teritorijų planavimo dokumento įsigaliojimo. Šioje dalyje numatytas 2 metų senaties terminas yra naikinamasis.</a:t>
            </a:r>
          </a:p>
        </p:txBody>
      </p:sp>
    </p:spTree>
    <p:extLst>
      <p:ext uri="{BB962C8B-B14F-4D97-AF65-F5344CB8AC3E}">
        <p14:creationId xmlns:p14="http://schemas.microsoft.com/office/powerpoint/2010/main" val="3263023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3400" b="1" dirty="0">
                <a:solidFill>
                  <a:srgbClr val="FFC000"/>
                </a:solidFill>
              </a:rPr>
              <a:t>Viešojo intereso gynimas, kai skundžiami su statybos teisiniais santykiais susiję aktai</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a:xfrm>
            <a:off x="457200" y="1417638"/>
            <a:ext cx="8229600" cy="4708525"/>
          </a:xfrm>
        </p:spPr>
        <p:txBody>
          <a:bodyPr>
            <a:normAutofit fontScale="85000" lnSpcReduction="20000"/>
          </a:bodyPr>
          <a:lstStyle/>
          <a:p>
            <a:pPr marL="0" indent="0" algn="just">
              <a:buNone/>
            </a:pPr>
            <a:r>
              <a:rPr lang="lt-LT" sz="2400" b="1" dirty="0">
                <a:solidFill>
                  <a:srgbClr val="FFC000"/>
                </a:solidFill>
              </a:rPr>
              <a:t>Lietuvos vyriausiojo administracinio teismo 2008 m. vasario 29 d. nutartis administracinėje byloje Nr. A-39-210-08</a:t>
            </a:r>
          </a:p>
          <a:p>
            <a:pPr marL="0" indent="0" algn="just">
              <a:buNone/>
            </a:pPr>
            <a:endParaRPr lang="lt-LT" sz="2400" b="1" dirty="0">
              <a:solidFill>
                <a:srgbClr val="FFC000"/>
              </a:solidFill>
            </a:endParaRPr>
          </a:p>
          <a:p>
            <a:pPr marL="0" indent="0" algn="just">
              <a:buNone/>
            </a:pPr>
            <a:r>
              <a:rPr lang="lt-LT" sz="2400" dirty="0">
                <a:solidFill>
                  <a:srgbClr val="FFC000"/>
                </a:solidFill>
              </a:rPr>
              <a:t>Nagrinėjamu atveju pareiškėja Žvėryno bendruomenė ,,ginčija atsakovo išduotą statybos leidimą, kuriuo trečiajam suinteresuotajam asmeniui buvo suteikta teisė Vilniuje, Žvėryno rajone pastatyti vieną daugiabutį gyvenamąjį namą. Tokie skundžiamu administraciniu aktu (sprendimu) įteisinti statybos darbai nėra priskiriami prie Konvencijos I priede išvardintų veiklos rūšių, jie dėl savo lokalinio pobūdžio ir apimties (vieno daugiabučio namo statyba) taip pat negali būti laikomi veikla, kuri turi didelį poveikį aplinkai, jos elementams. Atkreiptinas dėmesys, kad pagal Konvencijos I priedą tokia veikla pripažįstama įvairių pramonės bei energetikos objektų statyba bei eksploatavimas, atliekų tvarkymas, nuotėkų šalinimas, geležinkelio linijų bei oro uostų pakilimo takų tiesimas, automagistralių ir greitkelių tiesimas, naudingųjų iškasenų gavyba ir kita panašiu pobūdžiu, apimtimi bei poveikiu aplinkai pasižyminti veikla. Dėl šios priežasties nėra jokio pagrindo teigti, kad ginčijamu statybos leidimu gali būti pažeidžiamas viešasis interesas, kurį pagal Konvencijos 9 straipsnio 2 dalies nuostatas pavesta ginti pareiškėjai kaip visuomenės atstovui“</a:t>
            </a:r>
          </a:p>
        </p:txBody>
      </p:sp>
    </p:spTree>
    <p:extLst>
      <p:ext uri="{BB962C8B-B14F-4D97-AF65-F5344CB8AC3E}">
        <p14:creationId xmlns:p14="http://schemas.microsoft.com/office/powerpoint/2010/main" val="210999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2800" b="1" dirty="0">
                <a:solidFill>
                  <a:srgbClr val="FFC000"/>
                </a:solidFill>
              </a:rPr>
              <a:t>Lietuvos vyriausiojo administracinio teismo </a:t>
            </a:r>
            <a:br>
              <a:rPr lang="en-US" sz="2800" b="1" dirty="0">
                <a:solidFill>
                  <a:srgbClr val="FFC000"/>
                </a:solidFill>
              </a:rPr>
            </a:br>
            <a:r>
              <a:rPr lang="es-ES" sz="2800" b="1" dirty="0">
                <a:solidFill>
                  <a:srgbClr val="FFC000"/>
                </a:solidFill>
              </a:rPr>
              <a:t>2006-02-20 </a:t>
            </a:r>
            <a:r>
              <a:rPr lang="lt-LT" sz="2800" b="1" dirty="0">
                <a:solidFill>
                  <a:srgbClr val="FFC000"/>
                </a:solidFill>
              </a:rPr>
              <a:t>nutartis, </a:t>
            </a:r>
            <a:r>
              <a:rPr lang="lt-LT" sz="2800" b="1" dirty="0" err="1">
                <a:solidFill>
                  <a:srgbClr val="FFC000"/>
                </a:solidFill>
              </a:rPr>
              <a:t>Adm</a:t>
            </a:r>
            <a:r>
              <a:rPr lang="en-US" sz="2800" b="1" dirty="0">
                <a:solidFill>
                  <a:srgbClr val="FFC000"/>
                </a:solidFill>
              </a:rPr>
              <a:t>. </a:t>
            </a:r>
            <a:r>
              <a:rPr lang="lt-LT" sz="2800" b="1" dirty="0">
                <a:solidFill>
                  <a:srgbClr val="FFC000"/>
                </a:solidFill>
              </a:rPr>
              <a:t>byla Nr. A11 – 792/2006</a:t>
            </a:r>
          </a:p>
        </p:txBody>
      </p:sp>
      <p:sp>
        <p:nvSpPr>
          <p:cNvPr id="4" name="Content Placeholder 3">
            <a:extLst>
              <a:ext uri="{FF2B5EF4-FFF2-40B4-BE49-F238E27FC236}">
                <a16:creationId xmlns:a16="http://schemas.microsoft.com/office/drawing/2014/main" id="{E81739BE-457D-4A2A-87D9-E9D9D94EE7C2}"/>
              </a:ext>
            </a:extLst>
          </p:cNvPr>
          <p:cNvSpPr>
            <a:spLocks noGrp="1"/>
          </p:cNvSpPr>
          <p:nvPr>
            <p:ph idx="1"/>
          </p:nvPr>
        </p:nvSpPr>
        <p:spPr>
          <a:xfrm>
            <a:off x="457200" y="1600200"/>
            <a:ext cx="8363272" cy="4525963"/>
          </a:xfrm>
        </p:spPr>
        <p:txBody>
          <a:bodyPr>
            <a:normAutofit fontScale="85000" lnSpcReduction="10000"/>
          </a:bodyPr>
          <a:lstStyle/>
          <a:p>
            <a:pPr algn="just"/>
            <a:r>
              <a:rPr lang="en-US" sz="2000" dirty="0">
                <a:solidFill>
                  <a:srgbClr val="FFC000"/>
                </a:solidFill>
              </a:rPr>
              <a:t>,,P</a:t>
            </a:r>
            <a:r>
              <a:rPr lang="lt-LT" sz="2000" dirty="0" err="1">
                <a:solidFill>
                  <a:srgbClr val="FFC000"/>
                </a:solidFill>
              </a:rPr>
              <a:t>areiškėjų</a:t>
            </a:r>
            <a:r>
              <a:rPr lang="lt-LT" sz="2000" dirty="0">
                <a:solidFill>
                  <a:srgbClr val="FFC000"/>
                </a:solidFill>
              </a:rPr>
              <a:t> nurodyti, jų manymu, atsakovo padaryti pažeidimai (pasireiškę prieštaravimais aukštesnės galios teisės aktams bei pagrindinių jų priėmimą reglamentuojančių procedūrų nesilaikymu) ABTĮ taikymo požiūriu yra skundžiamo administracinio akto panaikinimo pagrindai (ABTĮ 89 str. 1 d. 1 ir 3 p.). Tačiau vien nuoroda besikreipiančio į administracinį teismą asmens į tokius pažeidimus (ir patys tokie pažeidimai) savaime negali būti pagrindu tenkinti skundo reikalavimus ir panaikinti skundžiamus sprendimus, nes (skirtingai nuo atvejų, kai yra ginamas valstybės ar kitas viešasis interesas) tai teismo gali būti padaryta tik nustačius, kad skundžiami sprendimai (administraciniai aktai) pažeidė būtent šio asmens teises ar įstatymo saugumus interesus</a:t>
            </a:r>
            <a:r>
              <a:rPr lang="en-US" sz="2000" dirty="0">
                <a:solidFill>
                  <a:srgbClr val="FFC000"/>
                </a:solidFill>
              </a:rPr>
              <a:t>“.</a:t>
            </a:r>
          </a:p>
          <a:p>
            <a:pPr algn="just"/>
            <a:r>
              <a:rPr lang="en-US" sz="2000" dirty="0">
                <a:solidFill>
                  <a:srgbClr val="FFC000"/>
                </a:solidFill>
              </a:rPr>
              <a:t>,,B</a:t>
            </a:r>
            <a:r>
              <a:rPr lang="lt-LT" sz="2000" dirty="0">
                <a:solidFill>
                  <a:srgbClr val="FFC000"/>
                </a:solidFill>
              </a:rPr>
              <a:t>yloje ginamos teisės pareiškėjų siejamos (tapatinamos) su suinteresuotos visuomenės atstovų teisėmis. Asmeninių teisių pažeidimai pareiškėjų įvardinti kaip teisių į sveiką ir harmoningą gyvenamąją, darbo ir poilsio aplinką bei teisę dalyvauti rengiant skundžiamą detalųjį planą pažeidimai. Atsižvelgiant į aukščiau pateiktus argumentus konstatuotina, kad šios pareiškėjų nurodytos aplinkybės (skundo pagrindas) iš esmės skirtos ir gali būti vertinamos siekiant ginti viešąjį, o ne (ABTĮ taikymo požiūriu) asmeninį interesą. Todėl skundo reikalavimai teismo negali būti patenkinti siekiant apginti pareiškėjų asmenines teises ar įstatymo saugomus interesus</a:t>
            </a:r>
            <a:r>
              <a:rPr lang="en-US" sz="2000" dirty="0">
                <a:solidFill>
                  <a:srgbClr val="FFC000"/>
                </a:solidFill>
              </a:rPr>
              <a:t>”.</a:t>
            </a:r>
            <a:endParaRPr lang="lt-LT" sz="2000" dirty="0">
              <a:solidFill>
                <a:srgbClr val="FFC000"/>
              </a:solidFill>
            </a:endParaRPr>
          </a:p>
        </p:txBody>
      </p:sp>
    </p:spTree>
    <p:extLst>
      <p:ext uri="{BB962C8B-B14F-4D97-AF65-F5344CB8AC3E}">
        <p14:creationId xmlns:p14="http://schemas.microsoft.com/office/powerpoint/2010/main" val="3268635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5614</Words>
  <Application>Microsoft Office PowerPoint</Application>
  <PresentationFormat>On-screen Show (4:3)</PresentationFormat>
  <Paragraphs>128</Paragraphs>
  <Slides>26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Suinteresuotų asmenų (visuomenės) teisės teisminiame procese,  ginčijant  su statyba susijusius administracinius sprendimus</vt:lpstr>
      <vt:lpstr>Konstitucinio Teismo 2011-01-31 nutarimas ,,Dėl statybos, pažeidžiančios teisės aktų reikalavimus, teisinių pasekmių”</vt:lpstr>
      <vt:lpstr>Reikalavimo teisės įtvirtinimas teisės aktuose</vt:lpstr>
      <vt:lpstr>Reikalavimo teisės esmė</vt:lpstr>
      <vt:lpstr>Kriterijai atribojant, kada ginamas viešasis interesas, o kada pareiškėjas gina savo subjektines teises ar įstatymo saugomus interesus </vt:lpstr>
      <vt:lpstr>Viešojo intereso gynimo teisė  pagal Orhuso konvenciją</vt:lpstr>
      <vt:lpstr>Teritorijų planavimo įstatymo pakeitimo įstatymo 48 straipsnis</vt:lpstr>
      <vt:lpstr>Viešojo intereso gynimas, kai skundžiami su statybos teisiniais santykiais susiję aktai</vt:lpstr>
      <vt:lpstr>Lietuvos vyriausiojo administracinio teismo  2006-02-20 nutartis, Adm. byla Nr. A11 – 792/2006</vt:lpstr>
      <vt:lpstr>Lietuvos vyriausiojo administracinio teismo  2006-06-08 nutartis, Adm. byla Nr. A11 – 792/2006</vt:lpstr>
      <vt:lpstr>Lietuvos vyriausiasis administracinis teismas, administracinė byla Nr. A7-1638/2005</vt:lpstr>
      <vt:lpstr>Lietuvos vyriausiais administracinis teismas, administracinė byla Nr. A2-1372/2005</vt:lpstr>
      <vt:lpstr>Dėl kriterijų atribojant, kada ginamas viešasis interesas, o kada pareiškėjas gina savo subjektines teises ar įstatymo saugomus interesus </vt:lpstr>
      <vt:lpstr>Lietuvos vyriausiojo administracinio teismo  2007-01-19 nutartis, Adm. byla Nr. A3-64-07 </vt:lpstr>
      <vt:lpstr>Reikalavimo teisė bendrosios kompetencijos teismų praktikoje, skundžiant su statybos teisiniais santykiais susijusius aktus</vt:lpstr>
      <vt:lpstr>Kas turi reikalavimo teisę?</vt:lpstr>
      <vt:lpstr>Dėl statybą leidžiančio dokumento, kai jis išduotas neparengus detaliojo plano, teisėtumo</vt:lpstr>
      <vt:lpstr>Dėl statybą leidžiančio dokumento, kai jis išduotas neparengus detaliojo plano, teisėtumo</vt:lpstr>
      <vt:lpstr>Balsių pavyzdys</vt:lpstr>
      <vt:lpstr>Balsių praktika: detaliojo plano įtaka</vt:lpstr>
      <vt:lpstr>Balsių praktika: užstatymo tipo pažeidimas</vt:lpstr>
      <vt:lpstr>Balsių praktika: užstatymo intensyvumas</vt:lpstr>
      <vt:lpstr>Balsių praktika: savavališka statyba</vt:lpstr>
      <vt:lpstr>Balsių praktika: savavališka statyba</vt:lpstr>
      <vt:lpstr>Vilniaus apygardos teismo verdiktas: dėl reikalavimo teisės</vt:lpstr>
      <vt:lpstr>Vilniaus apygardos teismas: dėl statybos leidimo ir kitų dokumentų neteisėtumo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Gwegegewgwegergegrgeggggwegweg wegewgewrgwergwergwergwergwer</dc:title>
  <dc:creator>Tomas</dc:creator>
  <cp:lastModifiedBy>Kristijonas</cp:lastModifiedBy>
  <cp:revision>23</cp:revision>
  <cp:lastPrinted>2017-11-30T15:07:20Z</cp:lastPrinted>
  <dcterms:created xsi:type="dcterms:W3CDTF">2014-02-22T16:44:07Z</dcterms:created>
  <dcterms:modified xsi:type="dcterms:W3CDTF">2017-11-30T16:38:30Z</dcterms:modified>
</cp:coreProperties>
</file>